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Lst>
  <p:sldSz cy="6858000" cx="9144000"/>
  <p:notesSz cx="6858000" cy="9144000"/>
  <p:embeddedFontLst>
    <p:embeddedFont>
      <p:font typeface="Roboto Condensed"/>
      <p:regular r:id="rId126"/>
      <p:bold r:id="rId127"/>
      <p:italic r:id="rId128"/>
      <p:boldItalic r:id="rId1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D4B8E77-8DC6-49F7-AA46-EE8F0AC8EC1D}">
  <a:tblStyle styleId="{1D4B8E77-8DC6-49F7-AA46-EE8F0AC8EC1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RobotoCondensed-boldItalic.fntdata"/><Relationship Id="rId128" Type="http://schemas.openxmlformats.org/officeDocument/2006/relationships/font" Target="fonts/RobotoCondensed-italic.fntdata"/><Relationship Id="rId127" Type="http://schemas.openxmlformats.org/officeDocument/2006/relationships/font" Target="fonts/RobotoCondensed-bold.fntdata"/><Relationship Id="rId126" Type="http://schemas.openxmlformats.org/officeDocument/2006/relationships/font" Target="fonts/RobotoCondensed-regular.fntdata"/><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 name="Google Shape;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bb90fde2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cbb90fde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cd15bf48f_0_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cd15bf48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cd15bf48f_0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cd15bf48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cd15bf48f_0_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cd15bf48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cd15bf48f_0_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cd15bf48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cd15bf48f_0_1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cd15bf48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cd15bf48f_0_1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cd15bf48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cd15bf48f_0_1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cd15bf48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cd15bf48f_0_1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cd15bf48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e526f77cd_0_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e526f77c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cd15bf48f_0_2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cd15bf48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bb90fde2_0_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bb90fde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cd15bf48f_0_2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cd15bf48f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cd15bf48f_0_2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cd15bf48f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cd15bf48f_0_2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cd15bf48f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cd15bf48f_0_2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cd15bf48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cd15bf48f_0_2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cd15bf48f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cd15bf48f_0_2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cd15bf48f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cd15bf48f_0_2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cd15bf48f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cd15bf48f_0_3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cd15bf48f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cd15bf48f_0_2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cd15bf48f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cd15bf48f_0_2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cd15bf48f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bb90fde2_0_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bb90fde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cbb90fde2_0_1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cbb90fde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bb90fde2_0_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bb90fde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bb90fde2_0_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bb90fde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bb90fde2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bb90fde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3d3122bd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3d3122b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bb90fde2_0_10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bb90fde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bb90fde2_0_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bb90fde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bb90fde2_0_1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bb90fde2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84443cbb9d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84443cbb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cbb90fde2_0_1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cbb90fde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bb90fde2_0_1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bb90fde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bb90fde2_0_1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bb90fde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bb90fde2_0_1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bb90fde2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bb90fde2_0_1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bb90fde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bb90fde2_0_1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bb90fde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bb90fde2_0_1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bb90fde2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cbb90fde2_0_1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cbb90fde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bcc4d4e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bcc4d4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bcc4d4e4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bcc4d4e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e3d3122bd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e3d3122b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cbcc4d4e4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cbcc4d4e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cbcc4d4e4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cbcc4d4e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cbcc4d4e4_0_4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cbcc4d4e4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bcc4d4e4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bcc4d4e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bcc4d4e4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cbcc4d4e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bcc4d4e4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cbcc4d4e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cbcc4d4e4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cbcc4d4e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cbcc4d4e4_0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cbcc4d4e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cbcc4d4e4_0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cbcc4d4e4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cbfc5c2f0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cbfc5c2f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cbb90fde2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cbb90fde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cbfc5c2f0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cbfc5c2f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cbfc5c2f0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cbfc5c2f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cbcc4d4e4_0_2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cbcc4d4e4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cbcc4d4e4_0_2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cbcc4d4e4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cbcc4d4e4_0_3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cbcc4d4e4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cbcc4d4e4_0_3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cbcc4d4e4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cbcc4d4e4_0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cbcc4d4e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e526f77cd_0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e526f77c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e526f77cd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e526f77c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e526f77cd_0_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e526f77c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cbb90fde2_0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cbb90fde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e526f77cd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e526f77c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e526f77cd_0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e526f77c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30163fce3_0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30163fce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30163fce3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30163fc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e526f77cd_0_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e526f77c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e5ef97206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e5ef972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e5ef97206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e5ef9720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e5ef97206_0_3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e5ef972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e5ef97206_0_3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e5ef97206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e5ef97206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e5ef9720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bb90fde2_0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bb90fde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e5ef97206_0_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e5ef9720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e5ef97206_0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e5ef9720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e5ef97206_0_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e5ef9720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e5ef97206_0_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e5ef9720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e5ef97206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e5ef9720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e5ef97206_0_10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e5ef9720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e5ef97206_0_1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e5ef9720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e5ef97206_0_1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e5ef9720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e5ef97206_0_1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e5ef9720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e5ef97206_0_1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e5ef9720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bb90fde2_0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bb90fde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e5ef97206_0_1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e5ef9720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e5ef97206_0_2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e5ef97206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e5ef97206_0_1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e5ef9720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e5ef97206_0_2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e5ef9720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e5ef97206_0_2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e5ef97206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e5ef97206_0_2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e5ef97206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e5ef97206_0_2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e5ef97206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e5ef97206_0_2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e5ef97206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e5ef97206_0_2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e5ef97206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e5ef97206_0_3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e5ef97206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bb90fde2_0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bb90fde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e5ef97206_0_3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e5ef97206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e5ef97206_0_3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e5ef97206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e6296d97d_0_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e6296d97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e6296d97d_0_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e6296d97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e6296d97d_0_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e6296d97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e526f77cd_0_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e526f77c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e6296d97d_0_1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e6296d97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e6296d97d_0_1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e6296d97d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6296d97d_0_1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6296d97d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e6296d97d_0_1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e6296d97d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bb90fde2_0_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bb90fde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ccf6ca9f0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ccf6ca9f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ccf6ca9f0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ccf6ca9f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ccf6ca9f0_0_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ccf6ca9f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ccf6ca9f0_0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ccf6ca9f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ccfc972c6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ccfc972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ccf6ca9f0_0_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ccf6ca9f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ccf6ca9f0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ccf6ca9f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cd15bf48f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cd15bf48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cd15bf48f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cd15bf48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cd15bf48f_0_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cd15bf48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1" name="Google Shape;11;p2"/>
          <p:cNvSpPr txBox="1"/>
          <p:nvPr>
            <p:ph idx="1" type="subTitle"/>
          </p:nvPr>
        </p:nvSpPr>
        <p:spPr>
          <a:xfrm>
            <a:off x="685800" y="3786738"/>
            <a:ext cx="7772400" cy="1046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2" name="Google Shape;12;p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 name="Google Shape;15;p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6" name="Google Shape;16;p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3"/>
          <p:cNvCxnSpPr/>
          <p:nvPr/>
        </p:nvCxnSpPr>
        <p:spPr>
          <a:xfrm>
            <a:off x="1245325" y="1193450"/>
            <a:ext cx="7854300" cy="8700"/>
          </a:xfrm>
          <a:prstGeom prst="straightConnector1">
            <a:avLst/>
          </a:prstGeom>
          <a:noFill/>
          <a:ln cap="flat" cmpd="sng" w="76200">
            <a:solidFill>
              <a:srgbClr val="D9D9D9"/>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0" name="Google Shape;20;p4"/>
          <p:cNvSpPr txBox="1"/>
          <p:nvPr>
            <p:ph idx="1" type="body"/>
          </p:nvPr>
        </p:nvSpPr>
        <p:spPr>
          <a:xfrm>
            <a:off x="457200" y="1600200"/>
            <a:ext cx="39945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1" name="Google Shape;21;p4"/>
          <p:cNvSpPr txBox="1"/>
          <p:nvPr>
            <p:ph idx="2" type="body"/>
          </p:nvPr>
        </p:nvSpPr>
        <p:spPr>
          <a:xfrm>
            <a:off x="4692274" y="1600200"/>
            <a:ext cx="39945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2" name="Google Shape;22;p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5" name="Google Shape;25;p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 name="Shape 26"/>
        <p:cNvGrpSpPr/>
        <p:nvPr/>
      </p:nvGrpSpPr>
      <p:grpSpPr>
        <a:xfrm>
          <a:off x="0" y="0"/>
          <a:ext cx="0" cy="0"/>
          <a:chOff x="0" y="0"/>
          <a:chExt cx="0" cy="0"/>
        </a:xfrm>
      </p:grpSpPr>
      <p:sp>
        <p:nvSpPr>
          <p:cNvPr id="27" name="Google Shape;27;p6"/>
          <p:cNvSpPr txBox="1"/>
          <p:nvPr>
            <p:ph idx="1" type="body"/>
          </p:nvPr>
        </p:nvSpPr>
        <p:spPr>
          <a:xfrm>
            <a:off x="457200" y="5875079"/>
            <a:ext cx="8229600" cy="692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28" name="Google Shape;28;p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 name="Shape 29"/>
        <p:cNvGrpSpPr/>
        <p:nvPr/>
      </p:nvGrpSpPr>
      <p:grpSpPr>
        <a:xfrm>
          <a:off x="0" y="0"/>
          <a:ext cx="0" cy="0"/>
          <a:chOff x="0" y="0"/>
          <a:chExt cx="0" cy="0"/>
        </a:xfrm>
      </p:grpSpPr>
      <p:sp>
        <p:nvSpPr>
          <p:cNvPr id="30" name="Google Shape;30;p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47"/>
            <a:ext cx="8229600" cy="84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1pPr>
            <a:lvl2pPr lvl="1">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2pPr>
            <a:lvl3pPr lvl="2">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3pPr>
            <a:lvl4pPr lvl="3">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4pPr>
            <a:lvl5pPr lvl="4">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5pPr>
            <a:lvl6pPr lvl="5">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6pPr>
            <a:lvl7pPr lvl="6">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7pPr>
            <a:lvl8pPr lvl="7">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8pPr>
            <a:lvl9pPr lvl="8">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9pPr>
          </a:lstStyle>
          <a:p/>
        </p:txBody>
      </p:sp>
      <p:sp>
        <p:nvSpPr>
          <p:cNvPr id="7" name="Google Shape;7;p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Font typeface="Droid Sans"/>
              <a:buChar char="➔"/>
              <a:defRPr sz="3000">
                <a:solidFill>
                  <a:schemeClr val="dk1"/>
                </a:solidFill>
                <a:latin typeface="Droid Sans"/>
                <a:ea typeface="Droid Sans"/>
                <a:cs typeface="Droid Sans"/>
                <a:sym typeface="Droid Sans"/>
              </a:defRPr>
            </a:lvl1pPr>
            <a:lvl2pPr indent="-381000" lvl="1" marL="914400">
              <a:spcBef>
                <a:spcPts val="0"/>
              </a:spcBef>
              <a:spcAft>
                <a:spcPts val="0"/>
              </a:spcAft>
              <a:buClr>
                <a:schemeClr val="dk1"/>
              </a:buClr>
              <a:buSzPts val="2400"/>
              <a:buFont typeface="Droid Sans"/>
              <a:buChar char="◆"/>
              <a:defRPr sz="2400">
                <a:solidFill>
                  <a:schemeClr val="dk1"/>
                </a:solidFill>
                <a:latin typeface="Droid Sans"/>
                <a:ea typeface="Droid Sans"/>
                <a:cs typeface="Droid Sans"/>
                <a:sym typeface="Droid Sans"/>
              </a:defRPr>
            </a:lvl2pPr>
            <a:lvl3pPr indent="-381000" lvl="2" marL="1371600">
              <a:spcBef>
                <a:spcPts val="0"/>
              </a:spcBef>
              <a:spcAft>
                <a:spcPts val="0"/>
              </a:spcAft>
              <a:buClr>
                <a:schemeClr val="dk1"/>
              </a:buClr>
              <a:buSzPts val="2400"/>
              <a:buFont typeface="Droid Sans"/>
              <a:buChar char="●"/>
              <a:defRPr sz="2400">
                <a:solidFill>
                  <a:schemeClr val="dk1"/>
                </a:solidFill>
                <a:latin typeface="Droid Sans"/>
                <a:ea typeface="Droid Sans"/>
                <a:cs typeface="Droid Sans"/>
                <a:sym typeface="Droid Sans"/>
              </a:defRPr>
            </a:lvl3pPr>
            <a:lvl4pPr indent="-342900" lvl="3" marL="18288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4pPr>
            <a:lvl5pPr indent="-342900" lvl="4" marL="22860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5pPr>
            <a:lvl6pPr indent="-342900" lvl="5" marL="27432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6pPr>
            <a:lvl7pPr indent="-342900" lvl="6" marL="32004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7pPr>
            <a:lvl8pPr indent="-342900" lvl="7" marL="36576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8pPr>
            <a:lvl9pPr indent="-342900" lvl="8" marL="41148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9pPr>
          </a:lstStyle>
          <a:p/>
        </p:txBody>
      </p:sp>
      <p:sp>
        <p:nvSpPr>
          <p:cNvPr id="8" name="Google Shape;8;p1"/>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20.png"/><Relationship Id="rId4" Type="http://schemas.openxmlformats.org/officeDocument/2006/relationships/image" Target="../media/image2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20.png"/><Relationship Id="rId4" Type="http://schemas.openxmlformats.org/officeDocument/2006/relationships/image" Target="../media/image1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20.png"/><Relationship Id="rId4" Type="http://schemas.openxmlformats.org/officeDocument/2006/relationships/image" Target="../media/image1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20.png"/><Relationship Id="rId4" Type="http://schemas.openxmlformats.org/officeDocument/2006/relationships/image" Target="../media/image2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20.png"/><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20.png"/><Relationship Id="rId4" Type="http://schemas.openxmlformats.org/officeDocument/2006/relationships/image" Target="../media/image3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20.png"/><Relationship Id="rId4" Type="http://schemas.openxmlformats.org/officeDocument/2006/relationships/image" Target="../media/image2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20.png"/><Relationship Id="rId4" Type="http://schemas.openxmlformats.org/officeDocument/2006/relationships/image" Target="../media/image2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20.png"/><Relationship Id="rId4" Type="http://schemas.openxmlformats.org/officeDocument/2006/relationships/image" Target="../media/image32.png"/><Relationship Id="rId5" Type="http://schemas.openxmlformats.org/officeDocument/2006/relationships/image" Target="../media/image3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20.png"/><Relationship Id="rId4" Type="http://schemas.openxmlformats.org/officeDocument/2006/relationships/image" Target="../media/image32.png"/><Relationship Id="rId5" Type="http://schemas.openxmlformats.org/officeDocument/2006/relationships/image" Target="../media/image3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20.png"/><Relationship Id="rId4" Type="http://schemas.openxmlformats.org/officeDocument/2006/relationships/image" Target="../media/image32.png"/><Relationship Id="rId5" Type="http://schemas.openxmlformats.org/officeDocument/2006/relationships/image" Target="../media/image2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20.png"/><Relationship Id="rId4" Type="http://schemas.openxmlformats.org/officeDocument/2006/relationships/image" Target="../media/image32.png"/><Relationship Id="rId5" Type="http://schemas.openxmlformats.org/officeDocument/2006/relationships/image" Target="../media/image3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20.png"/><Relationship Id="rId4" Type="http://schemas.openxmlformats.org/officeDocument/2006/relationships/image" Target="../media/image32.png"/><Relationship Id="rId5" Type="http://schemas.openxmlformats.org/officeDocument/2006/relationships/image" Target="../media/image3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20.png"/><Relationship Id="rId4" Type="http://schemas.openxmlformats.org/officeDocument/2006/relationships/image" Target="../media/image32.png"/><Relationship Id="rId5" Type="http://schemas.openxmlformats.org/officeDocument/2006/relationships/image" Target="../media/image3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20.png"/><Relationship Id="rId4" Type="http://schemas.openxmlformats.org/officeDocument/2006/relationships/image" Target="../media/image32.png"/><Relationship Id="rId5" Type="http://schemas.openxmlformats.org/officeDocument/2006/relationships/image" Target="../media/image3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20.png"/><Relationship Id="rId4" Type="http://schemas.openxmlformats.org/officeDocument/2006/relationships/image" Target="../media/image32.png"/><Relationship Id="rId5" Type="http://schemas.openxmlformats.org/officeDocument/2006/relationships/image" Target="../media/image3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20.png"/><Relationship Id="rId4" Type="http://schemas.openxmlformats.org/officeDocument/2006/relationships/image" Target="../media/image32.png"/><Relationship Id="rId5" Type="http://schemas.openxmlformats.org/officeDocument/2006/relationships/image" Target="../media/image3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20.png"/><Relationship Id="rId4" Type="http://schemas.openxmlformats.org/officeDocument/2006/relationships/image" Target="../media/image32.png"/><Relationship Id="rId5"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9.png"/><Relationship Id="rId4" Type="http://schemas.openxmlformats.org/officeDocument/2006/relationships/image" Target="../media/image2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2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20.png"/><Relationship Id="rId4" Type="http://schemas.openxmlformats.org/officeDocument/2006/relationships/image" Target="../media/image2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20.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pic>
        <p:nvPicPr>
          <p:cNvPr id="35" name="Google Shape;35;p8"/>
          <p:cNvPicPr preferRelativeResize="0"/>
          <p:nvPr/>
        </p:nvPicPr>
        <p:blipFill rotWithShape="1">
          <a:blip r:embed="rId3">
            <a:alphaModFix amt="45000"/>
          </a:blip>
          <a:srcRect b="18916" l="19080" r="0" t="0"/>
          <a:stretch/>
        </p:blipFill>
        <p:spPr>
          <a:xfrm>
            <a:off x="0" y="1297200"/>
            <a:ext cx="8071650" cy="5560799"/>
          </a:xfrm>
          <a:prstGeom prst="rect">
            <a:avLst/>
          </a:prstGeom>
          <a:noFill/>
          <a:ln>
            <a:noFill/>
          </a:ln>
        </p:spPr>
      </p:pic>
      <p:sp>
        <p:nvSpPr>
          <p:cNvPr id="36" name="Google Shape;36;p8"/>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Graphs</a:t>
            </a:r>
            <a:endParaRPr/>
          </a:p>
        </p:txBody>
      </p:sp>
      <p:sp>
        <p:nvSpPr>
          <p:cNvPr id="37" name="Google Shape;37;p8"/>
          <p:cNvSpPr txBox="1"/>
          <p:nvPr>
            <p:ph idx="1" type="subTitle"/>
          </p:nvPr>
        </p:nvSpPr>
        <p:spPr>
          <a:xfrm>
            <a:off x="685800" y="3481938"/>
            <a:ext cx="7772400" cy="10464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lang="en" sz="1800"/>
              <a:t>CE-1103 Algorithms and Data Structures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A graph can be directed or undirected:</a:t>
            </a:r>
            <a:endParaRPr i="1"/>
          </a:p>
        </p:txBody>
      </p:sp>
      <p:sp>
        <p:nvSpPr>
          <p:cNvPr id="108" name="Google Shape;108;p1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Concepts &amp; definitions</a:t>
            </a:r>
            <a:endParaRPr/>
          </a:p>
        </p:txBody>
      </p:sp>
      <p:pic>
        <p:nvPicPr>
          <p:cNvPr id="109" name="Google Shape;109;p17"/>
          <p:cNvPicPr preferRelativeResize="0"/>
          <p:nvPr/>
        </p:nvPicPr>
        <p:blipFill>
          <a:blip r:embed="rId3">
            <a:alphaModFix/>
          </a:blip>
          <a:stretch>
            <a:fillRect/>
          </a:stretch>
        </p:blipFill>
        <p:spPr>
          <a:xfrm>
            <a:off x="1163425" y="2568500"/>
            <a:ext cx="2836975" cy="2333650"/>
          </a:xfrm>
          <a:prstGeom prst="rect">
            <a:avLst/>
          </a:prstGeom>
          <a:noFill/>
          <a:ln>
            <a:noFill/>
          </a:ln>
        </p:spPr>
      </p:pic>
      <p:pic>
        <p:nvPicPr>
          <p:cNvPr id="110" name="Google Shape;110;p17"/>
          <p:cNvPicPr preferRelativeResize="0"/>
          <p:nvPr/>
        </p:nvPicPr>
        <p:blipFill>
          <a:blip r:embed="rId4">
            <a:alphaModFix/>
          </a:blip>
          <a:stretch>
            <a:fillRect/>
          </a:stretch>
        </p:blipFill>
        <p:spPr>
          <a:xfrm>
            <a:off x="4597526" y="2568500"/>
            <a:ext cx="2911990" cy="2333650"/>
          </a:xfrm>
          <a:prstGeom prst="rect">
            <a:avLst/>
          </a:prstGeom>
          <a:noFill/>
          <a:ln>
            <a:noFill/>
          </a:ln>
        </p:spPr>
      </p:pic>
      <p:sp>
        <p:nvSpPr>
          <p:cNvPr id="111" name="Google Shape;111;p17"/>
          <p:cNvSpPr txBox="1"/>
          <p:nvPr/>
        </p:nvSpPr>
        <p:spPr>
          <a:xfrm>
            <a:off x="1842050" y="5024600"/>
            <a:ext cx="1798800" cy="3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Undirected graph</a:t>
            </a:r>
            <a:endParaRPr b="1">
              <a:latin typeface="Droid Sans"/>
              <a:ea typeface="Droid Sans"/>
              <a:cs typeface="Droid Sans"/>
              <a:sym typeface="Droid Sans"/>
            </a:endParaRPr>
          </a:p>
        </p:txBody>
      </p:sp>
      <p:sp>
        <p:nvSpPr>
          <p:cNvPr id="112" name="Google Shape;112;p17"/>
          <p:cNvSpPr txBox="1"/>
          <p:nvPr/>
        </p:nvSpPr>
        <p:spPr>
          <a:xfrm>
            <a:off x="5154125" y="5024600"/>
            <a:ext cx="1798800" cy="3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Directed graph</a:t>
            </a:r>
            <a:endParaRPr b="1">
              <a:latin typeface="Droid Sans"/>
              <a:ea typeface="Droid Sans"/>
              <a:cs typeface="Droid Sans"/>
              <a:sym typeface="Droid Sans"/>
            </a:endParaRPr>
          </a:p>
        </p:txBody>
      </p:sp>
      <p:sp>
        <p:nvSpPr>
          <p:cNvPr id="113" name="Google Shape;113;p17"/>
          <p:cNvSpPr/>
          <p:nvPr/>
        </p:nvSpPr>
        <p:spPr>
          <a:xfrm>
            <a:off x="1642575" y="5080100"/>
            <a:ext cx="2837100" cy="804300"/>
          </a:xfrm>
          <a:prstGeom prst="wedgeRoundRectCallout">
            <a:avLst>
              <a:gd fmla="val 21044" name="adj1"/>
              <a:gd fmla="val -69806" name="adj2"/>
              <a:gd fmla="val 0" name="adj3"/>
            </a:avLst>
          </a:prstGeom>
          <a:solidFill>
            <a:srgbClr val="F3F3F3"/>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roid Sans"/>
                <a:ea typeface="Droid Sans"/>
                <a:cs typeface="Droid Sans"/>
                <a:sym typeface="Droid Sans"/>
              </a:rPr>
              <a:t>Vertices 7 and 9 are adjacent vertices</a:t>
            </a:r>
            <a:endParaRPr sz="1800">
              <a:latin typeface="Droid Sans"/>
              <a:ea typeface="Droid Sans"/>
              <a:cs typeface="Droid Sans"/>
              <a:sym typeface="Droid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0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Prim</a:t>
            </a:r>
            <a:endParaRPr>
              <a:solidFill>
                <a:srgbClr val="B7B7B7"/>
              </a:solidFill>
            </a:endParaRPr>
          </a:p>
        </p:txBody>
      </p:sp>
      <p:pic>
        <p:nvPicPr>
          <p:cNvPr id="1388" name="Google Shape;1388;p107"/>
          <p:cNvPicPr preferRelativeResize="0"/>
          <p:nvPr/>
        </p:nvPicPr>
        <p:blipFill rotWithShape="1">
          <a:blip r:embed="rId3">
            <a:alphaModFix/>
          </a:blip>
          <a:srcRect b="0" l="7657" r="11820" t="0"/>
          <a:stretch/>
        </p:blipFill>
        <p:spPr>
          <a:xfrm>
            <a:off x="164650" y="1395250"/>
            <a:ext cx="4300350" cy="2779600"/>
          </a:xfrm>
          <a:prstGeom prst="rect">
            <a:avLst/>
          </a:prstGeom>
          <a:noFill/>
          <a:ln>
            <a:noFill/>
          </a:ln>
        </p:spPr>
      </p:pic>
      <p:cxnSp>
        <p:nvCxnSpPr>
          <p:cNvPr id="1389" name="Google Shape;1389;p107"/>
          <p:cNvCxnSpPr/>
          <p:nvPr/>
        </p:nvCxnSpPr>
        <p:spPr>
          <a:xfrm>
            <a:off x="4487400" y="1462650"/>
            <a:ext cx="0" cy="5124000"/>
          </a:xfrm>
          <a:prstGeom prst="straightConnector1">
            <a:avLst/>
          </a:prstGeom>
          <a:noFill/>
          <a:ln cap="flat" cmpd="sng" w="19050">
            <a:solidFill>
              <a:schemeClr val="dk2"/>
            </a:solidFill>
            <a:prstDash val="dash"/>
            <a:round/>
            <a:headEnd len="med" w="med" type="none"/>
            <a:tailEnd len="med" w="med" type="none"/>
          </a:ln>
        </p:spPr>
      </p:cxnSp>
      <p:pic>
        <p:nvPicPr>
          <p:cNvPr id="1390" name="Google Shape;1390;p107"/>
          <p:cNvPicPr preferRelativeResize="0"/>
          <p:nvPr/>
        </p:nvPicPr>
        <p:blipFill>
          <a:blip r:embed="rId4">
            <a:alphaModFix/>
          </a:blip>
          <a:stretch>
            <a:fillRect/>
          </a:stretch>
        </p:blipFill>
        <p:spPr>
          <a:xfrm>
            <a:off x="5726775" y="1534325"/>
            <a:ext cx="2152650" cy="2362200"/>
          </a:xfrm>
          <a:prstGeom prst="rect">
            <a:avLst/>
          </a:prstGeom>
          <a:noFill/>
          <a:ln>
            <a:noFill/>
          </a:ln>
        </p:spPr>
      </p:pic>
      <p:sp>
        <p:nvSpPr>
          <p:cNvPr id="1391" name="Google Shape;1391;p107"/>
          <p:cNvSpPr/>
          <p:nvPr/>
        </p:nvSpPr>
        <p:spPr>
          <a:xfrm>
            <a:off x="5156375" y="689975"/>
            <a:ext cx="3512400" cy="668700"/>
          </a:xfrm>
          <a:prstGeom prst="wedgeRoundRectCallout">
            <a:avLst>
              <a:gd fmla="val 20692" name="adj1"/>
              <a:gd fmla="val 98822"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Last vertex that cause a change in d</a:t>
            </a:r>
            <a:r>
              <a:rPr baseline="-25000" lang="en">
                <a:solidFill>
                  <a:schemeClr val="dk1"/>
                </a:solidFill>
                <a:latin typeface="Droid Sans"/>
                <a:ea typeface="Droid Sans"/>
                <a:cs typeface="Droid Sans"/>
                <a:sym typeface="Droid Sans"/>
              </a:rPr>
              <a:t>v</a:t>
            </a:r>
            <a:endParaRPr baseline="-25000" sz="18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0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Prim</a:t>
            </a:r>
            <a:endParaRPr>
              <a:solidFill>
                <a:srgbClr val="B7B7B7"/>
              </a:solidFill>
            </a:endParaRPr>
          </a:p>
        </p:txBody>
      </p:sp>
      <p:pic>
        <p:nvPicPr>
          <p:cNvPr id="1397" name="Google Shape;1397;p108"/>
          <p:cNvPicPr preferRelativeResize="0"/>
          <p:nvPr/>
        </p:nvPicPr>
        <p:blipFill rotWithShape="1">
          <a:blip r:embed="rId3">
            <a:alphaModFix/>
          </a:blip>
          <a:srcRect b="0" l="7657" r="11820" t="0"/>
          <a:stretch/>
        </p:blipFill>
        <p:spPr>
          <a:xfrm>
            <a:off x="164650" y="1395250"/>
            <a:ext cx="4300350" cy="2779600"/>
          </a:xfrm>
          <a:prstGeom prst="rect">
            <a:avLst/>
          </a:prstGeom>
          <a:noFill/>
          <a:ln>
            <a:noFill/>
          </a:ln>
        </p:spPr>
      </p:pic>
      <p:cxnSp>
        <p:nvCxnSpPr>
          <p:cNvPr id="1398" name="Google Shape;1398;p108"/>
          <p:cNvCxnSpPr/>
          <p:nvPr/>
        </p:nvCxnSpPr>
        <p:spPr>
          <a:xfrm>
            <a:off x="4487400" y="1462650"/>
            <a:ext cx="0" cy="5124000"/>
          </a:xfrm>
          <a:prstGeom prst="straightConnector1">
            <a:avLst/>
          </a:prstGeom>
          <a:noFill/>
          <a:ln cap="flat" cmpd="sng" w="19050">
            <a:solidFill>
              <a:schemeClr val="dk2"/>
            </a:solidFill>
            <a:prstDash val="dash"/>
            <a:round/>
            <a:headEnd len="med" w="med" type="none"/>
            <a:tailEnd len="med" w="med" type="none"/>
          </a:ln>
        </p:spPr>
      </p:cxnSp>
      <p:sp>
        <p:nvSpPr>
          <p:cNvPr id="1399" name="Google Shape;1399;p108"/>
          <p:cNvSpPr/>
          <p:nvPr/>
        </p:nvSpPr>
        <p:spPr>
          <a:xfrm>
            <a:off x="1133325" y="1637000"/>
            <a:ext cx="455400" cy="4746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0" name="Google Shape;1400;p108"/>
          <p:cNvPicPr preferRelativeResize="0"/>
          <p:nvPr/>
        </p:nvPicPr>
        <p:blipFill>
          <a:blip r:embed="rId4">
            <a:alphaModFix/>
          </a:blip>
          <a:stretch>
            <a:fillRect/>
          </a:stretch>
        </p:blipFill>
        <p:spPr>
          <a:xfrm>
            <a:off x="5752275" y="1627750"/>
            <a:ext cx="2114550" cy="2314575"/>
          </a:xfrm>
          <a:prstGeom prst="rect">
            <a:avLst/>
          </a:prstGeom>
          <a:noFill/>
          <a:ln>
            <a:noFill/>
          </a:ln>
        </p:spPr>
      </p:pic>
      <p:cxnSp>
        <p:nvCxnSpPr>
          <p:cNvPr id="1401" name="Google Shape;1401;p108"/>
          <p:cNvCxnSpPr>
            <a:stCxn id="1399" idx="6"/>
          </p:cNvCxnSpPr>
          <p:nvPr/>
        </p:nvCxnSpPr>
        <p:spPr>
          <a:xfrm>
            <a:off x="1588725" y="1874300"/>
            <a:ext cx="1394700" cy="4800"/>
          </a:xfrm>
          <a:prstGeom prst="straightConnector1">
            <a:avLst/>
          </a:prstGeom>
          <a:noFill/>
          <a:ln cap="flat" cmpd="sng" w="28575">
            <a:solidFill>
              <a:srgbClr val="980000"/>
            </a:solidFill>
            <a:prstDash val="solid"/>
            <a:round/>
            <a:headEnd len="med" w="med" type="none"/>
            <a:tailEnd len="med" w="med" type="none"/>
          </a:ln>
        </p:spPr>
      </p:cxnSp>
      <p:cxnSp>
        <p:nvCxnSpPr>
          <p:cNvPr id="1402" name="Google Shape;1402;p108"/>
          <p:cNvCxnSpPr>
            <a:stCxn id="1399" idx="5"/>
          </p:cNvCxnSpPr>
          <p:nvPr/>
        </p:nvCxnSpPr>
        <p:spPr>
          <a:xfrm>
            <a:off x="1522033" y="2042096"/>
            <a:ext cx="628500" cy="612000"/>
          </a:xfrm>
          <a:prstGeom prst="straightConnector1">
            <a:avLst/>
          </a:prstGeom>
          <a:noFill/>
          <a:ln cap="flat" cmpd="sng" w="28575">
            <a:solidFill>
              <a:srgbClr val="980000"/>
            </a:solidFill>
            <a:prstDash val="solid"/>
            <a:round/>
            <a:headEnd len="med" w="med" type="none"/>
            <a:tailEnd len="med" w="med" type="none"/>
          </a:ln>
        </p:spPr>
      </p:cxnSp>
      <p:cxnSp>
        <p:nvCxnSpPr>
          <p:cNvPr id="1403" name="Google Shape;1403;p108"/>
          <p:cNvCxnSpPr>
            <a:stCxn id="1399" idx="3"/>
          </p:cNvCxnSpPr>
          <p:nvPr/>
        </p:nvCxnSpPr>
        <p:spPr>
          <a:xfrm flipH="1">
            <a:off x="619817" y="2042096"/>
            <a:ext cx="580200" cy="582900"/>
          </a:xfrm>
          <a:prstGeom prst="straightConnector1">
            <a:avLst/>
          </a:prstGeom>
          <a:noFill/>
          <a:ln cap="flat" cmpd="sng" w="28575">
            <a:solidFill>
              <a:srgbClr val="980000"/>
            </a:solidFill>
            <a:prstDash val="solid"/>
            <a:round/>
            <a:headEnd len="med" w="med" type="none"/>
            <a:tailEnd len="med" w="med" type="non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0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Prim</a:t>
            </a:r>
            <a:endParaRPr>
              <a:solidFill>
                <a:srgbClr val="B7B7B7"/>
              </a:solidFill>
            </a:endParaRPr>
          </a:p>
        </p:txBody>
      </p:sp>
      <p:pic>
        <p:nvPicPr>
          <p:cNvPr id="1409" name="Google Shape;1409;p109"/>
          <p:cNvPicPr preferRelativeResize="0"/>
          <p:nvPr/>
        </p:nvPicPr>
        <p:blipFill rotWithShape="1">
          <a:blip r:embed="rId3">
            <a:alphaModFix/>
          </a:blip>
          <a:srcRect b="0" l="7657" r="11820" t="0"/>
          <a:stretch/>
        </p:blipFill>
        <p:spPr>
          <a:xfrm>
            <a:off x="164650" y="1395250"/>
            <a:ext cx="4300350" cy="2779600"/>
          </a:xfrm>
          <a:prstGeom prst="rect">
            <a:avLst/>
          </a:prstGeom>
          <a:noFill/>
          <a:ln>
            <a:noFill/>
          </a:ln>
        </p:spPr>
      </p:pic>
      <p:cxnSp>
        <p:nvCxnSpPr>
          <p:cNvPr id="1410" name="Google Shape;1410;p109"/>
          <p:cNvCxnSpPr/>
          <p:nvPr/>
        </p:nvCxnSpPr>
        <p:spPr>
          <a:xfrm>
            <a:off x="4487400" y="1462650"/>
            <a:ext cx="0" cy="5124000"/>
          </a:xfrm>
          <a:prstGeom prst="straightConnector1">
            <a:avLst/>
          </a:prstGeom>
          <a:noFill/>
          <a:ln cap="flat" cmpd="sng" w="19050">
            <a:solidFill>
              <a:schemeClr val="dk2"/>
            </a:solidFill>
            <a:prstDash val="dash"/>
            <a:round/>
            <a:headEnd len="med" w="med" type="none"/>
            <a:tailEnd len="med" w="med" type="none"/>
          </a:ln>
        </p:spPr>
      </p:cxnSp>
      <p:sp>
        <p:nvSpPr>
          <p:cNvPr id="1411" name="Google Shape;1411;p109"/>
          <p:cNvSpPr/>
          <p:nvPr/>
        </p:nvSpPr>
        <p:spPr>
          <a:xfrm>
            <a:off x="1133325" y="1637000"/>
            <a:ext cx="455400" cy="4746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2" name="Google Shape;1412;p109"/>
          <p:cNvPicPr preferRelativeResize="0"/>
          <p:nvPr/>
        </p:nvPicPr>
        <p:blipFill>
          <a:blip r:embed="rId4">
            <a:alphaModFix/>
          </a:blip>
          <a:stretch>
            <a:fillRect/>
          </a:stretch>
        </p:blipFill>
        <p:spPr>
          <a:xfrm>
            <a:off x="5752275" y="1627750"/>
            <a:ext cx="2114550" cy="2314575"/>
          </a:xfrm>
          <a:prstGeom prst="rect">
            <a:avLst/>
          </a:prstGeom>
          <a:noFill/>
          <a:ln>
            <a:noFill/>
          </a:ln>
        </p:spPr>
      </p:pic>
      <p:sp>
        <p:nvSpPr>
          <p:cNvPr id="1413" name="Google Shape;1413;p109"/>
          <p:cNvSpPr/>
          <p:nvPr/>
        </p:nvSpPr>
        <p:spPr>
          <a:xfrm>
            <a:off x="4707575" y="968300"/>
            <a:ext cx="3512400" cy="668700"/>
          </a:xfrm>
          <a:prstGeom prst="wedgeRoundRectCallout">
            <a:avLst>
              <a:gd fmla="val 20692" name="adj1"/>
              <a:gd fmla="val 98822"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Next is the minimum</a:t>
            </a:r>
            <a:endParaRPr sz="1800"/>
          </a:p>
        </p:txBody>
      </p:sp>
      <p:sp>
        <p:nvSpPr>
          <p:cNvPr id="1414" name="Google Shape;1414;p109"/>
          <p:cNvSpPr/>
          <p:nvPr/>
        </p:nvSpPr>
        <p:spPr>
          <a:xfrm>
            <a:off x="5850600" y="2857500"/>
            <a:ext cx="1937400" cy="2616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5" name="Google Shape;1415;p109"/>
          <p:cNvCxnSpPr>
            <a:stCxn id="1416" idx="5"/>
          </p:cNvCxnSpPr>
          <p:nvPr/>
        </p:nvCxnSpPr>
        <p:spPr>
          <a:xfrm>
            <a:off x="1522033" y="2042096"/>
            <a:ext cx="628500" cy="612000"/>
          </a:xfrm>
          <a:prstGeom prst="straightConnector1">
            <a:avLst/>
          </a:prstGeom>
          <a:noFill/>
          <a:ln cap="flat" cmpd="sng" w="28575">
            <a:solidFill>
              <a:srgbClr val="980000"/>
            </a:solidFill>
            <a:prstDash val="solid"/>
            <a:round/>
            <a:headEnd len="med" w="med" type="none"/>
            <a:tailEnd len="med" w="med" type="none"/>
          </a:ln>
        </p:spPr>
      </p:cxnSp>
      <p:cxnSp>
        <p:nvCxnSpPr>
          <p:cNvPr id="1417" name="Google Shape;1417;p109"/>
          <p:cNvCxnSpPr>
            <a:stCxn id="1418" idx="6"/>
          </p:cNvCxnSpPr>
          <p:nvPr/>
        </p:nvCxnSpPr>
        <p:spPr>
          <a:xfrm>
            <a:off x="1588725" y="1874300"/>
            <a:ext cx="1394700" cy="4800"/>
          </a:xfrm>
          <a:prstGeom prst="straightConnector1">
            <a:avLst/>
          </a:prstGeom>
          <a:noFill/>
          <a:ln cap="flat" cmpd="sng" w="28575">
            <a:solidFill>
              <a:srgbClr val="980000"/>
            </a:solidFill>
            <a:prstDash val="solid"/>
            <a:round/>
            <a:headEnd len="med" w="med" type="none"/>
            <a:tailEnd len="med" w="med" type="none"/>
          </a:ln>
        </p:spPr>
      </p:cxnSp>
      <p:cxnSp>
        <p:nvCxnSpPr>
          <p:cNvPr id="1419" name="Google Shape;1419;p109"/>
          <p:cNvCxnSpPr>
            <a:stCxn id="1420" idx="3"/>
          </p:cNvCxnSpPr>
          <p:nvPr/>
        </p:nvCxnSpPr>
        <p:spPr>
          <a:xfrm flipH="1">
            <a:off x="619817" y="2042096"/>
            <a:ext cx="580200" cy="582900"/>
          </a:xfrm>
          <a:prstGeom prst="straightConnector1">
            <a:avLst/>
          </a:prstGeom>
          <a:noFill/>
          <a:ln cap="flat" cmpd="sng" w="28575">
            <a:solidFill>
              <a:srgbClr val="980000"/>
            </a:solidFill>
            <a:prstDash val="solid"/>
            <a:round/>
            <a:headEnd len="med" w="med" type="none"/>
            <a:tailEnd len="med" w="med" type="non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11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Prim</a:t>
            </a:r>
            <a:endParaRPr>
              <a:solidFill>
                <a:srgbClr val="B7B7B7"/>
              </a:solidFill>
            </a:endParaRPr>
          </a:p>
        </p:txBody>
      </p:sp>
      <p:pic>
        <p:nvPicPr>
          <p:cNvPr id="1426" name="Google Shape;1426;p110"/>
          <p:cNvPicPr preferRelativeResize="0"/>
          <p:nvPr/>
        </p:nvPicPr>
        <p:blipFill rotWithShape="1">
          <a:blip r:embed="rId3">
            <a:alphaModFix/>
          </a:blip>
          <a:srcRect b="0" l="7657" r="11820" t="0"/>
          <a:stretch/>
        </p:blipFill>
        <p:spPr>
          <a:xfrm>
            <a:off x="164650" y="1395250"/>
            <a:ext cx="4300350" cy="2779600"/>
          </a:xfrm>
          <a:prstGeom prst="rect">
            <a:avLst/>
          </a:prstGeom>
          <a:noFill/>
          <a:ln>
            <a:noFill/>
          </a:ln>
        </p:spPr>
      </p:pic>
      <p:cxnSp>
        <p:nvCxnSpPr>
          <p:cNvPr id="1427" name="Google Shape;1427;p110"/>
          <p:cNvCxnSpPr/>
          <p:nvPr/>
        </p:nvCxnSpPr>
        <p:spPr>
          <a:xfrm>
            <a:off x="4487400" y="1462650"/>
            <a:ext cx="0" cy="5124000"/>
          </a:xfrm>
          <a:prstGeom prst="straightConnector1">
            <a:avLst/>
          </a:prstGeom>
          <a:noFill/>
          <a:ln cap="flat" cmpd="sng" w="19050">
            <a:solidFill>
              <a:schemeClr val="dk2"/>
            </a:solidFill>
            <a:prstDash val="dash"/>
            <a:round/>
            <a:headEnd len="med" w="med" type="none"/>
            <a:tailEnd len="med" w="med" type="none"/>
          </a:ln>
        </p:spPr>
      </p:cxnSp>
      <p:sp>
        <p:nvSpPr>
          <p:cNvPr id="1428" name="Google Shape;1428;p110"/>
          <p:cNvSpPr/>
          <p:nvPr/>
        </p:nvSpPr>
        <p:spPr>
          <a:xfrm>
            <a:off x="2087125" y="2547750"/>
            <a:ext cx="455400" cy="4746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9" name="Google Shape;1429;p110"/>
          <p:cNvPicPr preferRelativeResize="0"/>
          <p:nvPr/>
        </p:nvPicPr>
        <p:blipFill>
          <a:blip r:embed="rId4">
            <a:alphaModFix/>
          </a:blip>
          <a:stretch>
            <a:fillRect/>
          </a:stretch>
        </p:blipFill>
        <p:spPr>
          <a:xfrm>
            <a:off x="5773600" y="1623000"/>
            <a:ext cx="2038350" cy="2324100"/>
          </a:xfrm>
          <a:prstGeom prst="rect">
            <a:avLst/>
          </a:prstGeom>
          <a:noFill/>
          <a:ln>
            <a:noFill/>
          </a:ln>
        </p:spPr>
      </p:pic>
      <p:cxnSp>
        <p:nvCxnSpPr>
          <p:cNvPr id="1430" name="Google Shape;1430;p110"/>
          <p:cNvCxnSpPr>
            <a:stCxn id="1431" idx="5"/>
          </p:cNvCxnSpPr>
          <p:nvPr/>
        </p:nvCxnSpPr>
        <p:spPr>
          <a:xfrm>
            <a:off x="1522033" y="2042096"/>
            <a:ext cx="628500" cy="612000"/>
          </a:xfrm>
          <a:prstGeom prst="straightConnector1">
            <a:avLst/>
          </a:prstGeom>
          <a:noFill/>
          <a:ln cap="flat" cmpd="sng" w="28575">
            <a:solidFill>
              <a:srgbClr val="980000"/>
            </a:solidFill>
            <a:prstDash val="solid"/>
            <a:round/>
            <a:headEnd len="med" w="med" type="none"/>
            <a:tailEnd len="med" w="med" type="none"/>
          </a:ln>
        </p:spPr>
      </p:cxnSp>
      <p:cxnSp>
        <p:nvCxnSpPr>
          <p:cNvPr id="1432" name="Google Shape;1432;p110"/>
          <p:cNvCxnSpPr>
            <a:stCxn id="1433" idx="6"/>
          </p:cNvCxnSpPr>
          <p:nvPr/>
        </p:nvCxnSpPr>
        <p:spPr>
          <a:xfrm>
            <a:off x="1588725" y="1874300"/>
            <a:ext cx="1394700" cy="4800"/>
          </a:xfrm>
          <a:prstGeom prst="straightConnector1">
            <a:avLst/>
          </a:prstGeom>
          <a:noFill/>
          <a:ln cap="flat" cmpd="sng" w="28575">
            <a:solidFill>
              <a:srgbClr val="980000"/>
            </a:solidFill>
            <a:prstDash val="solid"/>
            <a:round/>
            <a:headEnd len="med" w="med" type="none"/>
            <a:tailEnd len="med" w="med" type="none"/>
          </a:ln>
        </p:spPr>
      </p:cxnSp>
      <p:sp>
        <p:nvSpPr>
          <p:cNvPr id="1434" name="Google Shape;1434;p110"/>
          <p:cNvSpPr/>
          <p:nvPr/>
        </p:nvSpPr>
        <p:spPr>
          <a:xfrm>
            <a:off x="1133325" y="1637000"/>
            <a:ext cx="455400" cy="4746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5" name="Google Shape;1435;p110"/>
          <p:cNvCxnSpPr/>
          <p:nvPr/>
        </p:nvCxnSpPr>
        <p:spPr>
          <a:xfrm>
            <a:off x="692425" y="2817100"/>
            <a:ext cx="1394700" cy="4800"/>
          </a:xfrm>
          <a:prstGeom prst="straightConnector1">
            <a:avLst/>
          </a:prstGeom>
          <a:noFill/>
          <a:ln cap="flat" cmpd="sng" w="28575">
            <a:solidFill>
              <a:srgbClr val="980000"/>
            </a:solidFill>
            <a:prstDash val="solid"/>
            <a:round/>
            <a:headEnd len="med" w="med" type="none"/>
            <a:tailEnd len="med" w="med" type="none"/>
          </a:ln>
        </p:spPr>
      </p:cxnSp>
      <p:cxnSp>
        <p:nvCxnSpPr>
          <p:cNvPr id="1436" name="Google Shape;1436;p110"/>
          <p:cNvCxnSpPr/>
          <p:nvPr/>
        </p:nvCxnSpPr>
        <p:spPr>
          <a:xfrm>
            <a:off x="2459033" y="2969396"/>
            <a:ext cx="628500" cy="612000"/>
          </a:xfrm>
          <a:prstGeom prst="straightConnector1">
            <a:avLst/>
          </a:prstGeom>
          <a:noFill/>
          <a:ln cap="flat" cmpd="sng" w="28575">
            <a:solidFill>
              <a:srgbClr val="980000"/>
            </a:solidFill>
            <a:prstDash val="solid"/>
            <a:round/>
            <a:headEnd len="med" w="med" type="none"/>
            <a:tailEnd len="med" w="med" type="none"/>
          </a:ln>
        </p:spPr>
      </p:cxnSp>
      <p:cxnSp>
        <p:nvCxnSpPr>
          <p:cNvPr id="1437" name="Google Shape;1437;p110"/>
          <p:cNvCxnSpPr/>
          <p:nvPr/>
        </p:nvCxnSpPr>
        <p:spPr>
          <a:xfrm>
            <a:off x="2542525" y="2782650"/>
            <a:ext cx="1394700" cy="4800"/>
          </a:xfrm>
          <a:prstGeom prst="straightConnector1">
            <a:avLst/>
          </a:prstGeom>
          <a:noFill/>
          <a:ln cap="flat" cmpd="sng" w="28575">
            <a:solidFill>
              <a:srgbClr val="980000"/>
            </a:solidFill>
            <a:prstDash val="solid"/>
            <a:round/>
            <a:headEnd len="med" w="med" type="none"/>
            <a:tailEnd len="med" w="med" type="none"/>
          </a:ln>
        </p:spPr>
      </p:cxnSp>
      <p:cxnSp>
        <p:nvCxnSpPr>
          <p:cNvPr id="1438" name="Google Shape;1438;p110"/>
          <p:cNvCxnSpPr>
            <a:stCxn id="1428" idx="3"/>
          </p:cNvCxnSpPr>
          <p:nvPr/>
        </p:nvCxnSpPr>
        <p:spPr>
          <a:xfrm flipH="1">
            <a:off x="1540017" y="2952846"/>
            <a:ext cx="613800" cy="621600"/>
          </a:xfrm>
          <a:prstGeom prst="straightConnector1">
            <a:avLst/>
          </a:prstGeom>
          <a:noFill/>
          <a:ln cap="flat" cmpd="sng" w="28575">
            <a:solidFill>
              <a:srgbClr val="980000"/>
            </a:solidFill>
            <a:prstDash val="solid"/>
            <a:round/>
            <a:headEnd len="med" w="med" type="none"/>
            <a:tailEnd len="med" w="med" type="none"/>
          </a:ln>
        </p:spPr>
      </p:cxn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1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Prim</a:t>
            </a:r>
            <a:endParaRPr>
              <a:solidFill>
                <a:srgbClr val="B7B7B7"/>
              </a:solidFill>
            </a:endParaRPr>
          </a:p>
        </p:txBody>
      </p:sp>
      <p:pic>
        <p:nvPicPr>
          <p:cNvPr id="1444" name="Google Shape;1444;p111"/>
          <p:cNvPicPr preferRelativeResize="0"/>
          <p:nvPr/>
        </p:nvPicPr>
        <p:blipFill rotWithShape="1">
          <a:blip r:embed="rId3">
            <a:alphaModFix/>
          </a:blip>
          <a:srcRect b="0" l="7657" r="11820" t="0"/>
          <a:stretch/>
        </p:blipFill>
        <p:spPr>
          <a:xfrm>
            <a:off x="164650" y="1395250"/>
            <a:ext cx="4300350" cy="2779600"/>
          </a:xfrm>
          <a:prstGeom prst="rect">
            <a:avLst/>
          </a:prstGeom>
          <a:noFill/>
          <a:ln>
            <a:noFill/>
          </a:ln>
        </p:spPr>
      </p:pic>
      <p:cxnSp>
        <p:nvCxnSpPr>
          <p:cNvPr id="1445" name="Google Shape;1445;p111"/>
          <p:cNvCxnSpPr/>
          <p:nvPr/>
        </p:nvCxnSpPr>
        <p:spPr>
          <a:xfrm>
            <a:off x="4487400" y="1462650"/>
            <a:ext cx="0" cy="5124000"/>
          </a:xfrm>
          <a:prstGeom prst="straightConnector1">
            <a:avLst/>
          </a:prstGeom>
          <a:noFill/>
          <a:ln cap="flat" cmpd="sng" w="19050">
            <a:solidFill>
              <a:schemeClr val="dk2"/>
            </a:solidFill>
            <a:prstDash val="dash"/>
            <a:round/>
            <a:headEnd len="med" w="med" type="none"/>
            <a:tailEnd len="med" w="med" type="none"/>
          </a:ln>
        </p:spPr>
      </p:cxnSp>
      <p:sp>
        <p:nvSpPr>
          <p:cNvPr id="1446" name="Google Shape;1446;p111"/>
          <p:cNvSpPr/>
          <p:nvPr/>
        </p:nvSpPr>
        <p:spPr>
          <a:xfrm>
            <a:off x="2087125" y="2547750"/>
            <a:ext cx="455400" cy="4746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7" name="Google Shape;1447;p111"/>
          <p:cNvCxnSpPr>
            <a:stCxn id="1448" idx="5"/>
          </p:cNvCxnSpPr>
          <p:nvPr/>
        </p:nvCxnSpPr>
        <p:spPr>
          <a:xfrm>
            <a:off x="1522033" y="2042096"/>
            <a:ext cx="628500" cy="612000"/>
          </a:xfrm>
          <a:prstGeom prst="straightConnector1">
            <a:avLst/>
          </a:prstGeom>
          <a:noFill/>
          <a:ln cap="flat" cmpd="sng" w="28575">
            <a:solidFill>
              <a:srgbClr val="980000"/>
            </a:solidFill>
            <a:prstDash val="solid"/>
            <a:round/>
            <a:headEnd len="med" w="med" type="none"/>
            <a:tailEnd len="med" w="med" type="none"/>
          </a:ln>
        </p:spPr>
      </p:cxnSp>
      <p:cxnSp>
        <p:nvCxnSpPr>
          <p:cNvPr id="1449" name="Google Shape;1449;p111"/>
          <p:cNvCxnSpPr>
            <a:stCxn id="1450" idx="6"/>
          </p:cNvCxnSpPr>
          <p:nvPr/>
        </p:nvCxnSpPr>
        <p:spPr>
          <a:xfrm>
            <a:off x="1588725" y="1874300"/>
            <a:ext cx="1394700" cy="4800"/>
          </a:xfrm>
          <a:prstGeom prst="straightConnector1">
            <a:avLst/>
          </a:prstGeom>
          <a:noFill/>
          <a:ln cap="flat" cmpd="sng" w="28575">
            <a:solidFill>
              <a:srgbClr val="980000"/>
            </a:solidFill>
            <a:prstDash val="solid"/>
            <a:round/>
            <a:headEnd len="med" w="med" type="none"/>
            <a:tailEnd len="med" w="med" type="none"/>
          </a:ln>
        </p:spPr>
      </p:cxnSp>
      <p:sp>
        <p:nvSpPr>
          <p:cNvPr id="1451" name="Google Shape;1451;p111"/>
          <p:cNvSpPr/>
          <p:nvPr/>
        </p:nvSpPr>
        <p:spPr>
          <a:xfrm>
            <a:off x="1133325" y="1637000"/>
            <a:ext cx="455400" cy="4746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2" name="Google Shape;1452;p111"/>
          <p:cNvCxnSpPr/>
          <p:nvPr/>
        </p:nvCxnSpPr>
        <p:spPr>
          <a:xfrm>
            <a:off x="692425" y="2817100"/>
            <a:ext cx="1394700" cy="4800"/>
          </a:xfrm>
          <a:prstGeom prst="straightConnector1">
            <a:avLst/>
          </a:prstGeom>
          <a:noFill/>
          <a:ln cap="flat" cmpd="sng" w="28575">
            <a:solidFill>
              <a:srgbClr val="980000"/>
            </a:solidFill>
            <a:prstDash val="solid"/>
            <a:round/>
            <a:headEnd len="med" w="med" type="none"/>
            <a:tailEnd len="med" w="med" type="none"/>
          </a:ln>
        </p:spPr>
      </p:cxnSp>
      <p:cxnSp>
        <p:nvCxnSpPr>
          <p:cNvPr id="1453" name="Google Shape;1453;p111"/>
          <p:cNvCxnSpPr/>
          <p:nvPr/>
        </p:nvCxnSpPr>
        <p:spPr>
          <a:xfrm>
            <a:off x="2459033" y="2969396"/>
            <a:ext cx="628500" cy="612000"/>
          </a:xfrm>
          <a:prstGeom prst="straightConnector1">
            <a:avLst/>
          </a:prstGeom>
          <a:noFill/>
          <a:ln cap="flat" cmpd="sng" w="28575">
            <a:solidFill>
              <a:srgbClr val="980000"/>
            </a:solidFill>
            <a:prstDash val="solid"/>
            <a:round/>
            <a:headEnd len="med" w="med" type="none"/>
            <a:tailEnd len="med" w="med" type="none"/>
          </a:ln>
        </p:spPr>
      </p:cxnSp>
      <p:cxnSp>
        <p:nvCxnSpPr>
          <p:cNvPr id="1454" name="Google Shape;1454;p111"/>
          <p:cNvCxnSpPr/>
          <p:nvPr/>
        </p:nvCxnSpPr>
        <p:spPr>
          <a:xfrm>
            <a:off x="2542525" y="2782650"/>
            <a:ext cx="1394700" cy="4800"/>
          </a:xfrm>
          <a:prstGeom prst="straightConnector1">
            <a:avLst/>
          </a:prstGeom>
          <a:noFill/>
          <a:ln cap="flat" cmpd="sng" w="28575">
            <a:solidFill>
              <a:srgbClr val="980000"/>
            </a:solidFill>
            <a:prstDash val="solid"/>
            <a:round/>
            <a:headEnd len="med" w="med" type="none"/>
            <a:tailEnd len="med" w="med" type="none"/>
          </a:ln>
        </p:spPr>
      </p:cxnSp>
      <p:sp>
        <p:nvSpPr>
          <p:cNvPr id="1455" name="Google Shape;1455;p111"/>
          <p:cNvSpPr/>
          <p:nvPr/>
        </p:nvSpPr>
        <p:spPr>
          <a:xfrm>
            <a:off x="237025" y="2582200"/>
            <a:ext cx="455400" cy="4746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11"/>
          <p:cNvSpPr/>
          <p:nvPr/>
        </p:nvSpPr>
        <p:spPr>
          <a:xfrm>
            <a:off x="3012175" y="1637000"/>
            <a:ext cx="455400" cy="4746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7" name="Google Shape;1457;p111"/>
          <p:cNvPicPr preferRelativeResize="0"/>
          <p:nvPr/>
        </p:nvPicPr>
        <p:blipFill>
          <a:blip r:embed="rId4">
            <a:alphaModFix/>
          </a:blip>
          <a:stretch>
            <a:fillRect/>
          </a:stretch>
        </p:blipFill>
        <p:spPr>
          <a:xfrm>
            <a:off x="5734875" y="1618225"/>
            <a:ext cx="2038350" cy="2333625"/>
          </a:xfrm>
          <a:prstGeom prst="rect">
            <a:avLst/>
          </a:prstGeom>
          <a:noFill/>
          <a:ln>
            <a:noFill/>
          </a:ln>
        </p:spPr>
      </p:pic>
      <p:cxnSp>
        <p:nvCxnSpPr>
          <p:cNvPr id="1458" name="Google Shape;1458;p111"/>
          <p:cNvCxnSpPr/>
          <p:nvPr/>
        </p:nvCxnSpPr>
        <p:spPr>
          <a:xfrm>
            <a:off x="616008" y="2969396"/>
            <a:ext cx="628500" cy="612000"/>
          </a:xfrm>
          <a:prstGeom prst="straightConnector1">
            <a:avLst/>
          </a:prstGeom>
          <a:noFill/>
          <a:ln cap="flat" cmpd="sng" w="28575">
            <a:solidFill>
              <a:srgbClr val="980000"/>
            </a:solidFill>
            <a:prstDash val="solid"/>
            <a:round/>
            <a:headEnd len="med" w="med" type="none"/>
            <a:tailEnd len="med" w="med" type="non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1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Prim</a:t>
            </a:r>
            <a:endParaRPr>
              <a:solidFill>
                <a:srgbClr val="B7B7B7"/>
              </a:solidFill>
            </a:endParaRPr>
          </a:p>
        </p:txBody>
      </p:sp>
      <p:pic>
        <p:nvPicPr>
          <p:cNvPr id="1464" name="Google Shape;1464;p112"/>
          <p:cNvPicPr preferRelativeResize="0"/>
          <p:nvPr/>
        </p:nvPicPr>
        <p:blipFill rotWithShape="1">
          <a:blip r:embed="rId3">
            <a:alphaModFix/>
          </a:blip>
          <a:srcRect b="0" l="7657" r="11820" t="0"/>
          <a:stretch/>
        </p:blipFill>
        <p:spPr>
          <a:xfrm>
            <a:off x="164650" y="1395250"/>
            <a:ext cx="4300350" cy="2779600"/>
          </a:xfrm>
          <a:prstGeom prst="rect">
            <a:avLst/>
          </a:prstGeom>
          <a:noFill/>
          <a:ln>
            <a:noFill/>
          </a:ln>
        </p:spPr>
      </p:pic>
      <p:cxnSp>
        <p:nvCxnSpPr>
          <p:cNvPr id="1465" name="Google Shape;1465;p112"/>
          <p:cNvCxnSpPr/>
          <p:nvPr/>
        </p:nvCxnSpPr>
        <p:spPr>
          <a:xfrm>
            <a:off x="4487400" y="1462650"/>
            <a:ext cx="0" cy="5124000"/>
          </a:xfrm>
          <a:prstGeom prst="straightConnector1">
            <a:avLst/>
          </a:prstGeom>
          <a:noFill/>
          <a:ln cap="flat" cmpd="sng" w="19050">
            <a:solidFill>
              <a:schemeClr val="dk2"/>
            </a:solidFill>
            <a:prstDash val="dash"/>
            <a:round/>
            <a:headEnd len="med" w="med" type="none"/>
            <a:tailEnd len="med" w="med" type="none"/>
          </a:ln>
        </p:spPr>
      </p:cxnSp>
      <p:sp>
        <p:nvSpPr>
          <p:cNvPr id="1466" name="Google Shape;1466;p112"/>
          <p:cNvSpPr/>
          <p:nvPr/>
        </p:nvSpPr>
        <p:spPr>
          <a:xfrm>
            <a:off x="2087125" y="2547750"/>
            <a:ext cx="455400" cy="4746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7" name="Google Shape;1467;p112"/>
          <p:cNvCxnSpPr>
            <a:stCxn id="1468" idx="5"/>
          </p:cNvCxnSpPr>
          <p:nvPr/>
        </p:nvCxnSpPr>
        <p:spPr>
          <a:xfrm>
            <a:off x="1522033" y="2042096"/>
            <a:ext cx="628500" cy="612000"/>
          </a:xfrm>
          <a:prstGeom prst="straightConnector1">
            <a:avLst/>
          </a:prstGeom>
          <a:noFill/>
          <a:ln cap="flat" cmpd="sng" w="28575">
            <a:solidFill>
              <a:srgbClr val="980000"/>
            </a:solidFill>
            <a:prstDash val="solid"/>
            <a:round/>
            <a:headEnd len="med" w="med" type="none"/>
            <a:tailEnd len="med" w="med" type="none"/>
          </a:ln>
        </p:spPr>
      </p:cxnSp>
      <p:cxnSp>
        <p:nvCxnSpPr>
          <p:cNvPr id="1469" name="Google Shape;1469;p112"/>
          <p:cNvCxnSpPr>
            <a:stCxn id="1470" idx="6"/>
          </p:cNvCxnSpPr>
          <p:nvPr/>
        </p:nvCxnSpPr>
        <p:spPr>
          <a:xfrm>
            <a:off x="1588725" y="1874300"/>
            <a:ext cx="1394700" cy="4800"/>
          </a:xfrm>
          <a:prstGeom prst="straightConnector1">
            <a:avLst/>
          </a:prstGeom>
          <a:noFill/>
          <a:ln cap="flat" cmpd="sng" w="28575">
            <a:solidFill>
              <a:srgbClr val="980000"/>
            </a:solidFill>
            <a:prstDash val="solid"/>
            <a:round/>
            <a:headEnd len="med" w="med" type="none"/>
            <a:tailEnd len="med" w="med" type="none"/>
          </a:ln>
        </p:spPr>
      </p:cxnSp>
      <p:sp>
        <p:nvSpPr>
          <p:cNvPr id="1471" name="Google Shape;1471;p112"/>
          <p:cNvSpPr/>
          <p:nvPr/>
        </p:nvSpPr>
        <p:spPr>
          <a:xfrm>
            <a:off x="1133325" y="1637000"/>
            <a:ext cx="455400" cy="4746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2" name="Google Shape;1472;p112"/>
          <p:cNvCxnSpPr/>
          <p:nvPr/>
        </p:nvCxnSpPr>
        <p:spPr>
          <a:xfrm>
            <a:off x="692425" y="2817100"/>
            <a:ext cx="1394700" cy="4800"/>
          </a:xfrm>
          <a:prstGeom prst="straightConnector1">
            <a:avLst/>
          </a:prstGeom>
          <a:noFill/>
          <a:ln cap="flat" cmpd="sng" w="28575">
            <a:solidFill>
              <a:srgbClr val="980000"/>
            </a:solidFill>
            <a:prstDash val="solid"/>
            <a:round/>
            <a:headEnd len="med" w="med" type="none"/>
            <a:tailEnd len="med" w="med" type="none"/>
          </a:ln>
        </p:spPr>
      </p:cxnSp>
      <p:cxnSp>
        <p:nvCxnSpPr>
          <p:cNvPr id="1473" name="Google Shape;1473;p112"/>
          <p:cNvCxnSpPr/>
          <p:nvPr/>
        </p:nvCxnSpPr>
        <p:spPr>
          <a:xfrm>
            <a:off x="2459033" y="2969396"/>
            <a:ext cx="628500" cy="612000"/>
          </a:xfrm>
          <a:prstGeom prst="straightConnector1">
            <a:avLst/>
          </a:prstGeom>
          <a:noFill/>
          <a:ln cap="flat" cmpd="sng" w="28575">
            <a:solidFill>
              <a:srgbClr val="980000"/>
            </a:solidFill>
            <a:prstDash val="solid"/>
            <a:round/>
            <a:headEnd len="med" w="med" type="none"/>
            <a:tailEnd len="med" w="med" type="none"/>
          </a:ln>
        </p:spPr>
      </p:cxnSp>
      <p:sp>
        <p:nvSpPr>
          <p:cNvPr id="1474" name="Google Shape;1474;p112"/>
          <p:cNvSpPr/>
          <p:nvPr/>
        </p:nvSpPr>
        <p:spPr>
          <a:xfrm>
            <a:off x="237025" y="2582200"/>
            <a:ext cx="455400" cy="4746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12"/>
          <p:cNvSpPr/>
          <p:nvPr/>
        </p:nvSpPr>
        <p:spPr>
          <a:xfrm>
            <a:off x="3012175" y="1637000"/>
            <a:ext cx="455400" cy="4746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12"/>
          <p:cNvSpPr/>
          <p:nvPr/>
        </p:nvSpPr>
        <p:spPr>
          <a:xfrm>
            <a:off x="3012175" y="3477250"/>
            <a:ext cx="455400" cy="4746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7" name="Google Shape;1477;p112"/>
          <p:cNvPicPr preferRelativeResize="0"/>
          <p:nvPr/>
        </p:nvPicPr>
        <p:blipFill>
          <a:blip r:embed="rId4">
            <a:alphaModFix/>
          </a:blip>
          <a:stretch>
            <a:fillRect/>
          </a:stretch>
        </p:blipFill>
        <p:spPr>
          <a:xfrm>
            <a:off x="5811075" y="1637275"/>
            <a:ext cx="1962150" cy="2295525"/>
          </a:xfrm>
          <a:prstGeom prst="rect">
            <a:avLst/>
          </a:prstGeom>
          <a:noFill/>
          <a:ln>
            <a:noFill/>
          </a:ln>
        </p:spPr>
      </p:pic>
      <p:cxnSp>
        <p:nvCxnSpPr>
          <p:cNvPr id="1478" name="Google Shape;1478;p112"/>
          <p:cNvCxnSpPr>
            <a:stCxn id="1476" idx="7"/>
          </p:cNvCxnSpPr>
          <p:nvPr/>
        </p:nvCxnSpPr>
        <p:spPr>
          <a:xfrm flipH="1" rot="10800000">
            <a:off x="3400883" y="2992954"/>
            <a:ext cx="570600" cy="553800"/>
          </a:xfrm>
          <a:prstGeom prst="straightConnector1">
            <a:avLst/>
          </a:prstGeom>
          <a:noFill/>
          <a:ln cap="flat" cmpd="sng" w="28575">
            <a:solidFill>
              <a:srgbClr val="980000"/>
            </a:solidFill>
            <a:prstDash val="solid"/>
            <a:round/>
            <a:headEnd len="med" w="med" type="none"/>
            <a:tailEnd len="med" w="med" type="none"/>
          </a:ln>
        </p:spPr>
      </p:cxnSp>
      <p:cxnSp>
        <p:nvCxnSpPr>
          <p:cNvPr id="1479" name="Google Shape;1479;p112"/>
          <p:cNvCxnSpPr/>
          <p:nvPr/>
        </p:nvCxnSpPr>
        <p:spPr>
          <a:xfrm>
            <a:off x="1588725" y="3759900"/>
            <a:ext cx="1394700" cy="4800"/>
          </a:xfrm>
          <a:prstGeom prst="straightConnector1">
            <a:avLst/>
          </a:prstGeom>
          <a:noFill/>
          <a:ln cap="flat" cmpd="sng" w="28575">
            <a:solidFill>
              <a:srgbClr val="980000"/>
            </a:solidFill>
            <a:prstDash val="solid"/>
            <a:round/>
            <a:headEnd len="med" w="med" type="none"/>
            <a:tailEnd len="med" w="med" type="none"/>
          </a:ln>
        </p:spPr>
      </p:cxn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1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Prim</a:t>
            </a:r>
            <a:endParaRPr>
              <a:solidFill>
                <a:srgbClr val="B7B7B7"/>
              </a:solidFill>
            </a:endParaRPr>
          </a:p>
        </p:txBody>
      </p:sp>
      <p:pic>
        <p:nvPicPr>
          <p:cNvPr id="1485" name="Google Shape;1485;p113"/>
          <p:cNvPicPr preferRelativeResize="0"/>
          <p:nvPr/>
        </p:nvPicPr>
        <p:blipFill rotWithShape="1">
          <a:blip r:embed="rId3">
            <a:alphaModFix/>
          </a:blip>
          <a:srcRect b="0" l="7657" r="11820" t="0"/>
          <a:stretch/>
        </p:blipFill>
        <p:spPr>
          <a:xfrm>
            <a:off x="164650" y="1395250"/>
            <a:ext cx="4300350" cy="2779600"/>
          </a:xfrm>
          <a:prstGeom prst="rect">
            <a:avLst/>
          </a:prstGeom>
          <a:noFill/>
          <a:ln>
            <a:noFill/>
          </a:ln>
        </p:spPr>
      </p:pic>
      <p:cxnSp>
        <p:nvCxnSpPr>
          <p:cNvPr id="1486" name="Google Shape;1486;p113"/>
          <p:cNvCxnSpPr/>
          <p:nvPr/>
        </p:nvCxnSpPr>
        <p:spPr>
          <a:xfrm>
            <a:off x="4487400" y="1462650"/>
            <a:ext cx="0" cy="5124000"/>
          </a:xfrm>
          <a:prstGeom prst="straightConnector1">
            <a:avLst/>
          </a:prstGeom>
          <a:noFill/>
          <a:ln cap="flat" cmpd="sng" w="19050">
            <a:solidFill>
              <a:schemeClr val="dk2"/>
            </a:solidFill>
            <a:prstDash val="dash"/>
            <a:round/>
            <a:headEnd len="med" w="med" type="none"/>
            <a:tailEnd len="med" w="med" type="none"/>
          </a:ln>
        </p:spPr>
      </p:cxnSp>
      <p:sp>
        <p:nvSpPr>
          <p:cNvPr id="1487" name="Google Shape;1487;p113"/>
          <p:cNvSpPr/>
          <p:nvPr/>
        </p:nvSpPr>
        <p:spPr>
          <a:xfrm>
            <a:off x="2087125" y="2547750"/>
            <a:ext cx="455400" cy="4746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8" name="Google Shape;1488;p113"/>
          <p:cNvCxnSpPr>
            <a:stCxn id="1489" idx="5"/>
          </p:cNvCxnSpPr>
          <p:nvPr/>
        </p:nvCxnSpPr>
        <p:spPr>
          <a:xfrm>
            <a:off x="1522033" y="2042096"/>
            <a:ext cx="628500" cy="612000"/>
          </a:xfrm>
          <a:prstGeom prst="straightConnector1">
            <a:avLst/>
          </a:prstGeom>
          <a:noFill/>
          <a:ln cap="flat" cmpd="sng" w="28575">
            <a:solidFill>
              <a:srgbClr val="980000"/>
            </a:solidFill>
            <a:prstDash val="solid"/>
            <a:round/>
            <a:headEnd len="med" w="med" type="none"/>
            <a:tailEnd len="med" w="med" type="none"/>
          </a:ln>
        </p:spPr>
      </p:cxnSp>
      <p:cxnSp>
        <p:nvCxnSpPr>
          <p:cNvPr id="1490" name="Google Shape;1490;p113"/>
          <p:cNvCxnSpPr>
            <a:stCxn id="1491" idx="6"/>
          </p:cNvCxnSpPr>
          <p:nvPr/>
        </p:nvCxnSpPr>
        <p:spPr>
          <a:xfrm>
            <a:off x="1588725" y="1874300"/>
            <a:ext cx="1394700" cy="4800"/>
          </a:xfrm>
          <a:prstGeom prst="straightConnector1">
            <a:avLst/>
          </a:prstGeom>
          <a:noFill/>
          <a:ln cap="flat" cmpd="sng" w="28575">
            <a:solidFill>
              <a:srgbClr val="980000"/>
            </a:solidFill>
            <a:prstDash val="solid"/>
            <a:round/>
            <a:headEnd len="med" w="med" type="none"/>
            <a:tailEnd len="med" w="med" type="none"/>
          </a:ln>
        </p:spPr>
      </p:cxnSp>
      <p:sp>
        <p:nvSpPr>
          <p:cNvPr id="1492" name="Google Shape;1492;p113"/>
          <p:cNvSpPr/>
          <p:nvPr/>
        </p:nvSpPr>
        <p:spPr>
          <a:xfrm>
            <a:off x="1133325" y="1637000"/>
            <a:ext cx="455400" cy="4746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3" name="Google Shape;1493;p113"/>
          <p:cNvCxnSpPr/>
          <p:nvPr/>
        </p:nvCxnSpPr>
        <p:spPr>
          <a:xfrm>
            <a:off x="692425" y="2817100"/>
            <a:ext cx="1394700" cy="4800"/>
          </a:xfrm>
          <a:prstGeom prst="straightConnector1">
            <a:avLst/>
          </a:prstGeom>
          <a:noFill/>
          <a:ln cap="flat" cmpd="sng" w="28575">
            <a:solidFill>
              <a:srgbClr val="980000"/>
            </a:solidFill>
            <a:prstDash val="solid"/>
            <a:round/>
            <a:headEnd len="med" w="med" type="none"/>
            <a:tailEnd len="med" w="med" type="none"/>
          </a:ln>
        </p:spPr>
      </p:cxnSp>
      <p:cxnSp>
        <p:nvCxnSpPr>
          <p:cNvPr id="1494" name="Google Shape;1494;p113"/>
          <p:cNvCxnSpPr/>
          <p:nvPr/>
        </p:nvCxnSpPr>
        <p:spPr>
          <a:xfrm>
            <a:off x="2459033" y="2969396"/>
            <a:ext cx="628500" cy="612000"/>
          </a:xfrm>
          <a:prstGeom prst="straightConnector1">
            <a:avLst/>
          </a:prstGeom>
          <a:noFill/>
          <a:ln cap="flat" cmpd="sng" w="28575">
            <a:solidFill>
              <a:srgbClr val="980000"/>
            </a:solidFill>
            <a:prstDash val="solid"/>
            <a:round/>
            <a:headEnd len="med" w="med" type="none"/>
            <a:tailEnd len="med" w="med" type="none"/>
          </a:ln>
        </p:spPr>
      </p:cxnSp>
      <p:sp>
        <p:nvSpPr>
          <p:cNvPr id="1495" name="Google Shape;1495;p113"/>
          <p:cNvSpPr/>
          <p:nvPr/>
        </p:nvSpPr>
        <p:spPr>
          <a:xfrm>
            <a:off x="237025" y="2582200"/>
            <a:ext cx="455400" cy="4746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13"/>
          <p:cNvSpPr/>
          <p:nvPr/>
        </p:nvSpPr>
        <p:spPr>
          <a:xfrm>
            <a:off x="3012175" y="1637000"/>
            <a:ext cx="455400" cy="4746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13"/>
          <p:cNvSpPr/>
          <p:nvPr/>
        </p:nvSpPr>
        <p:spPr>
          <a:xfrm>
            <a:off x="3012175" y="3477250"/>
            <a:ext cx="455400" cy="4746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8" name="Google Shape;1498;p113"/>
          <p:cNvCxnSpPr>
            <a:stCxn id="1497" idx="7"/>
          </p:cNvCxnSpPr>
          <p:nvPr/>
        </p:nvCxnSpPr>
        <p:spPr>
          <a:xfrm flipH="1" rot="10800000">
            <a:off x="3400883" y="2992954"/>
            <a:ext cx="570600" cy="553800"/>
          </a:xfrm>
          <a:prstGeom prst="straightConnector1">
            <a:avLst/>
          </a:prstGeom>
          <a:noFill/>
          <a:ln cap="flat" cmpd="sng" w="28575">
            <a:solidFill>
              <a:srgbClr val="980000"/>
            </a:solidFill>
            <a:prstDash val="solid"/>
            <a:round/>
            <a:headEnd len="med" w="med" type="none"/>
            <a:tailEnd len="med" w="med" type="none"/>
          </a:ln>
        </p:spPr>
      </p:cxnSp>
      <p:cxnSp>
        <p:nvCxnSpPr>
          <p:cNvPr id="1499" name="Google Shape;1499;p113"/>
          <p:cNvCxnSpPr/>
          <p:nvPr/>
        </p:nvCxnSpPr>
        <p:spPr>
          <a:xfrm>
            <a:off x="1588725" y="3759900"/>
            <a:ext cx="1394700" cy="4800"/>
          </a:xfrm>
          <a:prstGeom prst="straightConnector1">
            <a:avLst/>
          </a:prstGeom>
          <a:noFill/>
          <a:ln cap="flat" cmpd="sng" w="28575">
            <a:solidFill>
              <a:srgbClr val="980000"/>
            </a:solidFill>
            <a:prstDash val="solid"/>
            <a:round/>
            <a:headEnd len="med" w="med" type="none"/>
            <a:tailEnd len="med" w="med" type="none"/>
          </a:ln>
        </p:spPr>
      </p:cxnSp>
      <p:sp>
        <p:nvSpPr>
          <p:cNvPr id="1500" name="Google Shape;1500;p113"/>
          <p:cNvSpPr/>
          <p:nvPr/>
        </p:nvSpPr>
        <p:spPr>
          <a:xfrm>
            <a:off x="3937225" y="2582200"/>
            <a:ext cx="455400" cy="4746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13"/>
          <p:cNvSpPr/>
          <p:nvPr/>
        </p:nvSpPr>
        <p:spPr>
          <a:xfrm>
            <a:off x="1133325" y="3477250"/>
            <a:ext cx="455400" cy="4746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2" name="Google Shape;1502;p113"/>
          <p:cNvPicPr preferRelativeResize="0"/>
          <p:nvPr/>
        </p:nvPicPr>
        <p:blipFill>
          <a:blip r:embed="rId4">
            <a:alphaModFix/>
          </a:blip>
          <a:stretch>
            <a:fillRect/>
          </a:stretch>
        </p:blipFill>
        <p:spPr>
          <a:xfrm>
            <a:off x="5887275" y="1642050"/>
            <a:ext cx="1981200" cy="22860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1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Prim</a:t>
            </a:r>
            <a:endParaRPr>
              <a:solidFill>
                <a:srgbClr val="B7B7B7"/>
              </a:solidFill>
            </a:endParaRPr>
          </a:p>
        </p:txBody>
      </p:sp>
      <p:pic>
        <p:nvPicPr>
          <p:cNvPr id="1508" name="Google Shape;1508;p114"/>
          <p:cNvPicPr preferRelativeResize="0"/>
          <p:nvPr/>
        </p:nvPicPr>
        <p:blipFill rotWithShape="1">
          <a:blip r:embed="rId3">
            <a:alphaModFix/>
          </a:blip>
          <a:srcRect b="0" l="7657" r="11820" t="0"/>
          <a:stretch/>
        </p:blipFill>
        <p:spPr>
          <a:xfrm>
            <a:off x="164650" y="1395250"/>
            <a:ext cx="4300350" cy="2779600"/>
          </a:xfrm>
          <a:prstGeom prst="rect">
            <a:avLst/>
          </a:prstGeom>
          <a:noFill/>
          <a:ln>
            <a:noFill/>
          </a:ln>
        </p:spPr>
      </p:pic>
      <p:pic>
        <p:nvPicPr>
          <p:cNvPr id="1509" name="Google Shape;1509;p114"/>
          <p:cNvPicPr preferRelativeResize="0"/>
          <p:nvPr/>
        </p:nvPicPr>
        <p:blipFill>
          <a:blip r:embed="rId4">
            <a:alphaModFix/>
          </a:blip>
          <a:stretch>
            <a:fillRect/>
          </a:stretch>
        </p:blipFill>
        <p:spPr>
          <a:xfrm>
            <a:off x="4629650" y="1644878"/>
            <a:ext cx="4300350" cy="2349247"/>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1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Selects edges if order of smallest weight and accept an edge if does not cause a cycle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Maintains a forest (collection of trees). Initially all are single node trees. Adding an edge merges two trees into one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If u and v are in the same set the edge (u,v) is rejected, because adding it would cause a cycle</a:t>
            </a:r>
            <a:endParaRPr/>
          </a:p>
        </p:txBody>
      </p:sp>
      <p:sp>
        <p:nvSpPr>
          <p:cNvPr id="1515" name="Google Shape;1515;p11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Kruskal</a:t>
            </a:r>
            <a:endParaRPr>
              <a:solidFill>
                <a:srgbClr val="B7B7B7"/>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11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u and v are in the same set if they are connected</a:t>
            </a:r>
            <a:endParaRPr/>
          </a:p>
        </p:txBody>
      </p:sp>
      <p:sp>
        <p:nvSpPr>
          <p:cNvPr id="1521" name="Google Shape;1521;p11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Kruskal</a:t>
            </a:r>
            <a:endParaRPr>
              <a:solidFill>
                <a:srgbClr val="B7B7B7"/>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An edge can have a weight associated denoting a magnitude associated with the relationship</a:t>
            </a:r>
            <a:endParaRPr/>
          </a:p>
          <a:p>
            <a:pPr indent="-419100" lvl="0" marL="457200" marR="0" rtl="0" algn="l">
              <a:lnSpc>
                <a:spcPct val="100000"/>
              </a:lnSpc>
              <a:spcBef>
                <a:spcPts val="0"/>
              </a:spcBef>
              <a:spcAft>
                <a:spcPts val="0"/>
              </a:spcAft>
              <a:buSzPts val="3000"/>
              <a:buChar char="➔"/>
            </a:pPr>
            <a:r>
              <a:rPr lang="en"/>
              <a:t>Graphs with weight set on the edges are called </a:t>
            </a:r>
            <a:r>
              <a:rPr b="1" lang="en"/>
              <a:t>weighted graphs</a:t>
            </a:r>
            <a:endParaRPr b="1"/>
          </a:p>
        </p:txBody>
      </p:sp>
      <p:sp>
        <p:nvSpPr>
          <p:cNvPr id="119" name="Google Shape;119;p1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Concepts &amp; definitions</a:t>
            </a:r>
            <a:endParaRPr/>
          </a:p>
        </p:txBody>
      </p:sp>
      <p:sp>
        <p:nvSpPr>
          <p:cNvPr id="120" name="Google Shape;120;p18"/>
          <p:cNvSpPr txBox="1"/>
          <p:nvPr/>
        </p:nvSpPr>
        <p:spPr>
          <a:xfrm>
            <a:off x="3485225" y="6356425"/>
            <a:ext cx="1798800" cy="3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Weighted graph</a:t>
            </a:r>
            <a:endParaRPr b="1">
              <a:latin typeface="Droid Sans"/>
              <a:ea typeface="Droid Sans"/>
              <a:cs typeface="Droid Sans"/>
              <a:sym typeface="Droid Sans"/>
            </a:endParaRPr>
          </a:p>
        </p:txBody>
      </p:sp>
      <p:pic>
        <p:nvPicPr>
          <p:cNvPr id="121" name="Google Shape;121;p18"/>
          <p:cNvPicPr preferRelativeResize="0"/>
          <p:nvPr/>
        </p:nvPicPr>
        <p:blipFill>
          <a:blip r:embed="rId3">
            <a:alphaModFix/>
          </a:blip>
          <a:stretch>
            <a:fillRect/>
          </a:stretch>
        </p:blipFill>
        <p:spPr>
          <a:xfrm>
            <a:off x="2508273" y="4346898"/>
            <a:ext cx="4127450" cy="20095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1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Kruskal</a:t>
            </a:r>
            <a:endParaRPr>
              <a:solidFill>
                <a:srgbClr val="B7B7B7"/>
              </a:solidFill>
            </a:endParaRPr>
          </a:p>
        </p:txBody>
      </p:sp>
      <p:pic>
        <p:nvPicPr>
          <p:cNvPr id="1527" name="Google Shape;1527;p117"/>
          <p:cNvPicPr preferRelativeResize="0"/>
          <p:nvPr/>
        </p:nvPicPr>
        <p:blipFill rotWithShape="1">
          <a:blip r:embed="rId3">
            <a:alphaModFix/>
          </a:blip>
          <a:srcRect b="0" l="7657" r="11820" t="0"/>
          <a:stretch/>
        </p:blipFill>
        <p:spPr>
          <a:xfrm>
            <a:off x="164650" y="1395250"/>
            <a:ext cx="4300350" cy="2779600"/>
          </a:xfrm>
          <a:prstGeom prst="rect">
            <a:avLst/>
          </a:prstGeom>
          <a:noFill/>
          <a:ln>
            <a:noFill/>
          </a:ln>
        </p:spPr>
      </p:pic>
      <p:cxnSp>
        <p:nvCxnSpPr>
          <p:cNvPr id="1528" name="Google Shape;1528;p117"/>
          <p:cNvCxnSpPr/>
          <p:nvPr/>
        </p:nvCxnSpPr>
        <p:spPr>
          <a:xfrm>
            <a:off x="4487400" y="1462650"/>
            <a:ext cx="0" cy="5124000"/>
          </a:xfrm>
          <a:prstGeom prst="straightConnector1">
            <a:avLst/>
          </a:prstGeom>
          <a:noFill/>
          <a:ln cap="flat" cmpd="sng" w="19050">
            <a:solidFill>
              <a:schemeClr val="dk2"/>
            </a:solidFill>
            <a:prstDash val="dash"/>
            <a:round/>
            <a:headEnd len="med" w="med" type="none"/>
            <a:tailEnd len="med" w="med" type="none"/>
          </a:ln>
        </p:spPr>
      </p:cxnSp>
      <p:pic>
        <p:nvPicPr>
          <p:cNvPr id="1529" name="Google Shape;1529;p117"/>
          <p:cNvPicPr preferRelativeResize="0"/>
          <p:nvPr/>
        </p:nvPicPr>
        <p:blipFill>
          <a:blip r:embed="rId4">
            <a:alphaModFix/>
          </a:blip>
          <a:stretch>
            <a:fillRect/>
          </a:stretch>
        </p:blipFill>
        <p:spPr>
          <a:xfrm>
            <a:off x="1050750" y="4053950"/>
            <a:ext cx="2528150" cy="2725350"/>
          </a:xfrm>
          <a:prstGeom prst="rect">
            <a:avLst/>
          </a:prstGeom>
          <a:noFill/>
          <a:ln>
            <a:noFill/>
          </a:ln>
        </p:spPr>
      </p:pic>
      <p:pic>
        <p:nvPicPr>
          <p:cNvPr id="1530" name="Google Shape;1530;p117"/>
          <p:cNvPicPr preferRelativeResize="0"/>
          <p:nvPr/>
        </p:nvPicPr>
        <p:blipFill>
          <a:blip r:embed="rId5">
            <a:alphaModFix/>
          </a:blip>
          <a:stretch>
            <a:fillRect/>
          </a:stretch>
        </p:blipFill>
        <p:spPr>
          <a:xfrm>
            <a:off x="5112025" y="1748900"/>
            <a:ext cx="3546350" cy="21782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1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Kruskal</a:t>
            </a:r>
            <a:endParaRPr>
              <a:solidFill>
                <a:srgbClr val="B7B7B7"/>
              </a:solidFill>
            </a:endParaRPr>
          </a:p>
        </p:txBody>
      </p:sp>
      <p:pic>
        <p:nvPicPr>
          <p:cNvPr id="1536" name="Google Shape;1536;p118"/>
          <p:cNvPicPr preferRelativeResize="0"/>
          <p:nvPr/>
        </p:nvPicPr>
        <p:blipFill rotWithShape="1">
          <a:blip r:embed="rId3">
            <a:alphaModFix/>
          </a:blip>
          <a:srcRect b="0" l="7657" r="11820" t="0"/>
          <a:stretch/>
        </p:blipFill>
        <p:spPr>
          <a:xfrm>
            <a:off x="164650" y="1395250"/>
            <a:ext cx="4300350" cy="2779600"/>
          </a:xfrm>
          <a:prstGeom prst="rect">
            <a:avLst/>
          </a:prstGeom>
          <a:noFill/>
          <a:ln>
            <a:noFill/>
          </a:ln>
        </p:spPr>
      </p:pic>
      <p:cxnSp>
        <p:nvCxnSpPr>
          <p:cNvPr id="1537" name="Google Shape;1537;p118"/>
          <p:cNvCxnSpPr/>
          <p:nvPr/>
        </p:nvCxnSpPr>
        <p:spPr>
          <a:xfrm>
            <a:off x="4487400" y="1462650"/>
            <a:ext cx="0" cy="5124000"/>
          </a:xfrm>
          <a:prstGeom prst="straightConnector1">
            <a:avLst/>
          </a:prstGeom>
          <a:noFill/>
          <a:ln cap="flat" cmpd="sng" w="19050">
            <a:solidFill>
              <a:schemeClr val="dk2"/>
            </a:solidFill>
            <a:prstDash val="dash"/>
            <a:round/>
            <a:headEnd len="med" w="med" type="none"/>
            <a:tailEnd len="med" w="med" type="none"/>
          </a:ln>
        </p:spPr>
      </p:cxnSp>
      <p:pic>
        <p:nvPicPr>
          <p:cNvPr id="1538" name="Google Shape;1538;p118"/>
          <p:cNvPicPr preferRelativeResize="0"/>
          <p:nvPr/>
        </p:nvPicPr>
        <p:blipFill>
          <a:blip r:embed="rId4">
            <a:alphaModFix/>
          </a:blip>
          <a:stretch>
            <a:fillRect/>
          </a:stretch>
        </p:blipFill>
        <p:spPr>
          <a:xfrm>
            <a:off x="1050750" y="4053950"/>
            <a:ext cx="2528150" cy="2725350"/>
          </a:xfrm>
          <a:prstGeom prst="rect">
            <a:avLst/>
          </a:prstGeom>
          <a:noFill/>
          <a:ln>
            <a:noFill/>
          </a:ln>
        </p:spPr>
      </p:pic>
      <p:sp>
        <p:nvSpPr>
          <p:cNvPr id="1539" name="Google Shape;1539;p118"/>
          <p:cNvSpPr/>
          <p:nvPr/>
        </p:nvSpPr>
        <p:spPr>
          <a:xfrm>
            <a:off x="295050" y="4571975"/>
            <a:ext cx="755700" cy="1743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0" name="Google Shape;1540;p118"/>
          <p:cNvPicPr preferRelativeResize="0"/>
          <p:nvPr/>
        </p:nvPicPr>
        <p:blipFill>
          <a:blip r:embed="rId5">
            <a:alphaModFix/>
          </a:blip>
          <a:stretch>
            <a:fillRect/>
          </a:stretch>
        </p:blipFill>
        <p:spPr>
          <a:xfrm>
            <a:off x="4875588" y="1594425"/>
            <a:ext cx="3781425" cy="23812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11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Kruskal</a:t>
            </a:r>
            <a:endParaRPr>
              <a:solidFill>
                <a:srgbClr val="B7B7B7"/>
              </a:solidFill>
            </a:endParaRPr>
          </a:p>
        </p:txBody>
      </p:sp>
      <p:pic>
        <p:nvPicPr>
          <p:cNvPr id="1546" name="Google Shape;1546;p119"/>
          <p:cNvPicPr preferRelativeResize="0"/>
          <p:nvPr/>
        </p:nvPicPr>
        <p:blipFill rotWithShape="1">
          <a:blip r:embed="rId3">
            <a:alphaModFix/>
          </a:blip>
          <a:srcRect b="0" l="7657" r="11820" t="0"/>
          <a:stretch/>
        </p:blipFill>
        <p:spPr>
          <a:xfrm>
            <a:off x="164650" y="1395250"/>
            <a:ext cx="4300350" cy="2779600"/>
          </a:xfrm>
          <a:prstGeom prst="rect">
            <a:avLst/>
          </a:prstGeom>
          <a:noFill/>
          <a:ln>
            <a:noFill/>
          </a:ln>
        </p:spPr>
      </p:pic>
      <p:cxnSp>
        <p:nvCxnSpPr>
          <p:cNvPr id="1547" name="Google Shape;1547;p119"/>
          <p:cNvCxnSpPr/>
          <p:nvPr/>
        </p:nvCxnSpPr>
        <p:spPr>
          <a:xfrm>
            <a:off x="4487400" y="1462650"/>
            <a:ext cx="0" cy="5124000"/>
          </a:xfrm>
          <a:prstGeom prst="straightConnector1">
            <a:avLst/>
          </a:prstGeom>
          <a:noFill/>
          <a:ln cap="flat" cmpd="sng" w="19050">
            <a:solidFill>
              <a:schemeClr val="dk2"/>
            </a:solidFill>
            <a:prstDash val="dash"/>
            <a:round/>
            <a:headEnd len="med" w="med" type="none"/>
            <a:tailEnd len="med" w="med" type="none"/>
          </a:ln>
        </p:spPr>
      </p:cxnSp>
      <p:pic>
        <p:nvPicPr>
          <p:cNvPr id="1548" name="Google Shape;1548;p119"/>
          <p:cNvPicPr preferRelativeResize="0"/>
          <p:nvPr/>
        </p:nvPicPr>
        <p:blipFill>
          <a:blip r:embed="rId4">
            <a:alphaModFix/>
          </a:blip>
          <a:stretch>
            <a:fillRect/>
          </a:stretch>
        </p:blipFill>
        <p:spPr>
          <a:xfrm>
            <a:off x="1050750" y="4053950"/>
            <a:ext cx="2528150" cy="2725350"/>
          </a:xfrm>
          <a:prstGeom prst="rect">
            <a:avLst/>
          </a:prstGeom>
          <a:noFill/>
          <a:ln>
            <a:noFill/>
          </a:ln>
        </p:spPr>
      </p:pic>
      <p:sp>
        <p:nvSpPr>
          <p:cNvPr id="1549" name="Google Shape;1549;p119"/>
          <p:cNvSpPr/>
          <p:nvPr/>
        </p:nvSpPr>
        <p:spPr>
          <a:xfrm>
            <a:off x="295050" y="4800575"/>
            <a:ext cx="755700" cy="1743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0" name="Google Shape;1550;p119"/>
          <p:cNvPicPr preferRelativeResize="0"/>
          <p:nvPr/>
        </p:nvPicPr>
        <p:blipFill>
          <a:blip r:embed="rId5">
            <a:alphaModFix/>
          </a:blip>
          <a:stretch>
            <a:fillRect/>
          </a:stretch>
        </p:blipFill>
        <p:spPr>
          <a:xfrm>
            <a:off x="4935013" y="1584900"/>
            <a:ext cx="3781425" cy="24003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2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Kruskal</a:t>
            </a:r>
            <a:endParaRPr>
              <a:solidFill>
                <a:srgbClr val="B7B7B7"/>
              </a:solidFill>
            </a:endParaRPr>
          </a:p>
        </p:txBody>
      </p:sp>
      <p:pic>
        <p:nvPicPr>
          <p:cNvPr id="1556" name="Google Shape;1556;p120"/>
          <p:cNvPicPr preferRelativeResize="0"/>
          <p:nvPr/>
        </p:nvPicPr>
        <p:blipFill rotWithShape="1">
          <a:blip r:embed="rId3">
            <a:alphaModFix/>
          </a:blip>
          <a:srcRect b="0" l="7657" r="11820" t="0"/>
          <a:stretch/>
        </p:blipFill>
        <p:spPr>
          <a:xfrm>
            <a:off x="164650" y="1395250"/>
            <a:ext cx="4300350" cy="2779600"/>
          </a:xfrm>
          <a:prstGeom prst="rect">
            <a:avLst/>
          </a:prstGeom>
          <a:noFill/>
          <a:ln>
            <a:noFill/>
          </a:ln>
        </p:spPr>
      </p:pic>
      <p:cxnSp>
        <p:nvCxnSpPr>
          <p:cNvPr id="1557" name="Google Shape;1557;p120"/>
          <p:cNvCxnSpPr/>
          <p:nvPr/>
        </p:nvCxnSpPr>
        <p:spPr>
          <a:xfrm>
            <a:off x="4487400" y="1462650"/>
            <a:ext cx="0" cy="5124000"/>
          </a:xfrm>
          <a:prstGeom prst="straightConnector1">
            <a:avLst/>
          </a:prstGeom>
          <a:noFill/>
          <a:ln cap="flat" cmpd="sng" w="19050">
            <a:solidFill>
              <a:schemeClr val="dk2"/>
            </a:solidFill>
            <a:prstDash val="dash"/>
            <a:round/>
            <a:headEnd len="med" w="med" type="none"/>
            <a:tailEnd len="med" w="med" type="none"/>
          </a:ln>
        </p:spPr>
      </p:cxnSp>
      <p:pic>
        <p:nvPicPr>
          <p:cNvPr id="1558" name="Google Shape;1558;p120"/>
          <p:cNvPicPr preferRelativeResize="0"/>
          <p:nvPr/>
        </p:nvPicPr>
        <p:blipFill>
          <a:blip r:embed="rId4">
            <a:alphaModFix/>
          </a:blip>
          <a:stretch>
            <a:fillRect/>
          </a:stretch>
        </p:blipFill>
        <p:spPr>
          <a:xfrm>
            <a:off x="1050750" y="4053950"/>
            <a:ext cx="2528150" cy="2725350"/>
          </a:xfrm>
          <a:prstGeom prst="rect">
            <a:avLst/>
          </a:prstGeom>
          <a:noFill/>
          <a:ln>
            <a:noFill/>
          </a:ln>
        </p:spPr>
      </p:pic>
      <p:sp>
        <p:nvSpPr>
          <p:cNvPr id="1559" name="Google Shape;1559;p120"/>
          <p:cNvSpPr/>
          <p:nvPr/>
        </p:nvSpPr>
        <p:spPr>
          <a:xfrm>
            <a:off x="295050" y="5029175"/>
            <a:ext cx="755700" cy="1743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0" name="Google Shape;1560;p120"/>
          <p:cNvPicPr preferRelativeResize="0"/>
          <p:nvPr/>
        </p:nvPicPr>
        <p:blipFill>
          <a:blip r:embed="rId5">
            <a:alphaModFix/>
          </a:blip>
          <a:stretch>
            <a:fillRect/>
          </a:stretch>
        </p:blipFill>
        <p:spPr>
          <a:xfrm>
            <a:off x="4901438" y="1723000"/>
            <a:ext cx="3857625" cy="21240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12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Kruskal</a:t>
            </a:r>
            <a:endParaRPr>
              <a:solidFill>
                <a:srgbClr val="B7B7B7"/>
              </a:solidFill>
            </a:endParaRPr>
          </a:p>
        </p:txBody>
      </p:sp>
      <p:pic>
        <p:nvPicPr>
          <p:cNvPr id="1566" name="Google Shape;1566;p121"/>
          <p:cNvPicPr preferRelativeResize="0"/>
          <p:nvPr/>
        </p:nvPicPr>
        <p:blipFill rotWithShape="1">
          <a:blip r:embed="rId3">
            <a:alphaModFix/>
          </a:blip>
          <a:srcRect b="0" l="7657" r="11820" t="0"/>
          <a:stretch/>
        </p:blipFill>
        <p:spPr>
          <a:xfrm>
            <a:off x="164650" y="1395250"/>
            <a:ext cx="4300350" cy="2779600"/>
          </a:xfrm>
          <a:prstGeom prst="rect">
            <a:avLst/>
          </a:prstGeom>
          <a:noFill/>
          <a:ln>
            <a:noFill/>
          </a:ln>
        </p:spPr>
      </p:pic>
      <p:cxnSp>
        <p:nvCxnSpPr>
          <p:cNvPr id="1567" name="Google Shape;1567;p121"/>
          <p:cNvCxnSpPr/>
          <p:nvPr/>
        </p:nvCxnSpPr>
        <p:spPr>
          <a:xfrm>
            <a:off x="4487400" y="1462650"/>
            <a:ext cx="0" cy="5124000"/>
          </a:xfrm>
          <a:prstGeom prst="straightConnector1">
            <a:avLst/>
          </a:prstGeom>
          <a:noFill/>
          <a:ln cap="flat" cmpd="sng" w="19050">
            <a:solidFill>
              <a:schemeClr val="dk2"/>
            </a:solidFill>
            <a:prstDash val="dash"/>
            <a:round/>
            <a:headEnd len="med" w="med" type="none"/>
            <a:tailEnd len="med" w="med" type="none"/>
          </a:ln>
        </p:spPr>
      </p:cxnSp>
      <p:pic>
        <p:nvPicPr>
          <p:cNvPr id="1568" name="Google Shape;1568;p121"/>
          <p:cNvPicPr preferRelativeResize="0"/>
          <p:nvPr/>
        </p:nvPicPr>
        <p:blipFill>
          <a:blip r:embed="rId4">
            <a:alphaModFix/>
          </a:blip>
          <a:stretch>
            <a:fillRect/>
          </a:stretch>
        </p:blipFill>
        <p:spPr>
          <a:xfrm>
            <a:off x="1050750" y="4053950"/>
            <a:ext cx="2528150" cy="2725350"/>
          </a:xfrm>
          <a:prstGeom prst="rect">
            <a:avLst/>
          </a:prstGeom>
          <a:noFill/>
          <a:ln>
            <a:noFill/>
          </a:ln>
        </p:spPr>
      </p:pic>
      <p:sp>
        <p:nvSpPr>
          <p:cNvPr id="1569" name="Google Shape;1569;p121"/>
          <p:cNvSpPr/>
          <p:nvPr/>
        </p:nvSpPr>
        <p:spPr>
          <a:xfrm>
            <a:off x="295050" y="5257775"/>
            <a:ext cx="755700" cy="1743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0" name="Google Shape;1570;p121"/>
          <p:cNvPicPr preferRelativeResize="0"/>
          <p:nvPr/>
        </p:nvPicPr>
        <p:blipFill>
          <a:blip r:embed="rId5">
            <a:alphaModFix/>
          </a:blip>
          <a:stretch>
            <a:fillRect/>
          </a:stretch>
        </p:blipFill>
        <p:spPr>
          <a:xfrm>
            <a:off x="4934925" y="1699200"/>
            <a:ext cx="3962400" cy="21717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2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Kruskal</a:t>
            </a:r>
            <a:endParaRPr>
              <a:solidFill>
                <a:srgbClr val="B7B7B7"/>
              </a:solidFill>
            </a:endParaRPr>
          </a:p>
        </p:txBody>
      </p:sp>
      <p:pic>
        <p:nvPicPr>
          <p:cNvPr id="1576" name="Google Shape;1576;p122"/>
          <p:cNvPicPr preferRelativeResize="0"/>
          <p:nvPr/>
        </p:nvPicPr>
        <p:blipFill rotWithShape="1">
          <a:blip r:embed="rId3">
            <a:alphaModFix/>
          </a:blip>
          <a:srcRect b="0" l="7657" r="11820" t="0"/>
          <a:stretch/>
        </p:blipFill>
        <p:spPr>
          <a:xfrm>
            <a:off x="164650" y="1395250"/>
            <a:ext cx="4300350" cy="2779600"/>
          </a:xfrm>
          <a:prstGeom prst="rect">
            <a:avLst/>
          </a:prstGeom>
          <a:noFill/>
          <a:ln>
            <a:noFill/>
          </a:ln>
        </p:spPr>
      </p:pic>
      <p:cxnSp>
        <p:nvCxnSpPr>
          <p:cNvPr id="1577" name="Google Shape;1577;p122"/>
          <p:cNvCxnSpPr/>
          <p:nvPr/>
        </p:nvCxnSpPr>
        <p:spPr>
          <a:xfrm>
            <a:off x="4487400" y="1462650"/>
            <a:ext cx="0" cy="5124000"/>
          </a:xfrm>
          <a:prstGeom prst="straightConnector1">
            <a:avLst/>
          </a:prstGeom>
          <a:noFill/>
          <a:ln cap="flat" cmpd="sng" w="19050">
            <a:solidFill>
              <a:schemeClr val="dk2"/>
            </a:solidFill>
            <a:prstDash val="dash"/>
            <a:round/>
            <a:headEnd len="med" w="med" type="none"/>
            <a:tailEnd len="med" w="med" type="none"/>
          </a:ln>
        </p:spPr>
      </p:cxnSp>
      <p:pic>
        <p:nvPicPr>
          <p:cNvPr id="1578" name="Google Shape;1578;p122"/>
          <p:cNvPicPr preferRelativeResize="0"/>
          <p:nvPr/>
        </p:nvPicPr>
        <p:blipFill>
          <a:blip r:embed="rId4">
            <a:alphaModFix/>
          </a:blip>
          <a:stretch>
            <a:fillRect/>
          </a:stretch>
        </p:blipFill>
        <p:spPr>
          <a:xfrm>
            <a:off x="1050750" y="4053950"/>
            <a:ext cx="2528150" cy="2725350"/>
          </a:xfrm>
          <a:prstGeom prst="rect">
            <a:avLst/>
          </a:prstGeom>
          <a:noFill/>
          <a:ln>
            <a:noFill/>
          </a:ln>
        </p:spPr>
      </p:pic>
      <p:sp>
        <p:nvSpPr>
          <p:cNvPr id="1579" name="Google Shape;1579;p122"/>
          <p:cNvSpPr/>
          <p:nvPr/>
        </p:nvSpPr>
        <p:spPr>
          <a:xfrm>
            <a:off x="295050" y="6019775"/>
            <a:ext cx="755700" cy="1743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0" name="Google Shape;1580;p122"/>
          <p:cNvPicPr preferRelativeResize="0"/>
          <p:nvPr/>
        </p:nvPicPr>
        <p:blipFill>
          <a:blip r:embed="rId5">
            <a:alphaModFix/>
          </a:blip>
          <a:stretch>
            <a:fillRect/>
          </a:stretch>
        </p:blipFill>
        <p:spPr>
          <a:xfrm>
            <a:off x="4992550" y="1618225"/>
            <a:ext cx="3752850" cy="23336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12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Kruskal</a:t>
            </a:r>
            <a:endParaRPr>
              <a:solidFill>
                <a:srgbClr val="B7B7B7"/>
              </a:solidFill>
            </a:endParaRPr>
          </a:p>
        </p:txBody>
      </p:sp>
      <p:pic>
        <p:nvPicPr>
          <p:cNvPr id="1586" name="Google Shape;1586;p123"/>
          <p:cNvPicPr preferRelativeResize="0"/>
          <p:nvPr/>
        </p:nvPicPr>
        <p:blipFill rotWithShape="1">
          <a:blip r:embed="rId3">
            <a:alphaModFix/>
          </a:blip>
          <a:srcRect b="0" l="7657" r="11820" t="0"/>
          <a:stretch/>
        </p:blipFill>
        <p:spPr>
          <a:xfrm>
            <a:off x="164650" y="1395250"/>
            <a:ext cx="4300350" cy="2779600"/>
          </a:xfrm>
          <a:prstGeom prst="rect">
            <a:avLst/>
          </a:prstGeom>
          <a:noFill/>
          <a:ln>
            <a:noFill/>
          </a:ln>
        </p:spPr>
      </p:pic>
      <p:cxnSp>
        <p:nvCxnSpPr>
          <p:cNvPr id="1587" name="Google Shape;1587;p123"/>
          <p:cNvCxnSpPr/>
          <p:nvPr/>
        </p:nvCxnSpPr>
        <p:spPr>
          <a:xfrm>
            <a:off x="4487400" y="1462650"/>
            <a:ext cx="0" cy="5124000"/>
          </a:xfrm>
          <a:prstGeom prst="straightConnector1">
            <a:avLst/>
          </a:prstGeom>
          <a:noFill/>
          <a:ln cap="flat" cmpd="sng" w="19050">
            <a:solidFill>
              <a:schemeClr val="dk2"/>
            </a:solidFill>
            <a:prstDash val="dash"/>
            <a:round/>
            <a:headEnd len="med" w="med" type="none"/>
            <a:tailEnd len="med" w="med" type="none"/>
          </a:ln>
        </p:spPr>
      </p:cxnSp>
      <p:pic>
        <p:nvPicPr>
          <p:cNvPr id="1588" name="Google Shape;1588;p123"/>
          <p:cNvPicPr preferRelativeResize="0"/>
          <p:nvPr/>
        </p:nvPicPr>
        <p:blipFill>
          <a:blip r:embed="rId4">
            <a:alphaModFix/>
          </a:blip>
          <a:stretch>
            <a:fillRect/>
          </a:stretch>
        </p:blipFill>
        <p:spPr>
          <a:xfrm>
            <a:off x="1050750" y="4053950"/>
            <a:ext cx="2528150" cy="2725350"/>
          </a:xfrm>
          <a:prstGeom prst="rect">
            <a:avLst/>
          </a:prstGeom>
          <a:noFill/>
          <a:ln>
            <a:noFill/>
          </a:ln>
        </p:spPr>
      </p:pic>
      <p:sp>
        <p:nvSpPr>
          <p:cNvPr id="1589" name="Google Shape;1589;p123"/>
          <p:cNvSpPr/>
          <p:nvPr/>
        </p:nvSpPr>
        <p:spPr>
          <a:xfrm>
            <a:off x="295050" y="6248375"/>
            <a:ext cx="755700" cy="1743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0" name="Google Shape;1590;p123"/>
          <p:cNvPicPr preferRelativeResize="0"/>
          <p:nvPr/>
        </p:nvPicPr>
        <p:blipFill>
          <a:blip r:embed="rId5">
            <a:alphaModFix/>
          </a:blip>
          <a:stretch>
            <a:fillRect/>
          </a:stretch>
        </p:blipFill>
        <p:spPr>
          <a:xfrm>
            <a:off x="4992550" y="1618225"/>
            <a:ext cx="3752850" cy="23336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12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Kruskal</a:t>
            </a:r>
            <a:endParaRPr>
              <a:solidFill>
                <a:srgbClr val="B7B7B7"/>
              </a:solidFill>
            </a:endParaRPr>
          </a:p>
        </p:txBody>
      </p:sp>
      <p:pic>
        <p:nvPicPr>
          <p:cNvPr id="1596" name="Google Shape;1596;p124"/>
          <p:cNvPicPr preferRelativeResize="0"/>
          <p:nvPr/>
        </p:nvPicPr>
        <p:blipFill rotWithShape="1">
          <a:blip r:embed="rId3">
            <a:alphaModFix/>
          </a:blip>
          <a:srcRect b="0" l="7657" r="11820" t="0"/>
          <a:stretch/>
        </p:blipFill>
        <p:spPr>
          <a:xfrm>
            <a:off x="164650" y="1395250"/>
            <a:ext cx="4300350" cy="2779600"/>
          </a:xfrm>
          <a:prstGeom prst="rect">
            <a:avLst/>
          </a:prstGeom>
          <a:noFill/>
          <a:ln>
            <a:noFill/>
          </a:ln>
        </p:spPr>
      </p:pic>
      <p:cxnSp>
        <p:nvCxnSpPr>
          <p:cNvPr id="1597" name="Google Shape;1597;p124"/>
          <p:cNvCxnSpPr/>
          <p:nvPr/>
        </p:nvCxnSpPr>
        <p:spPr>
          <a:xfrm>
            <a:off x="4487400" y="1462650"/>
            <a:ext cx="0" cy="5124000"/>
          </a:xfrm>
          <a:prstGeom prst="straightConnector1">
            <a:avLst/>
          </a:prstGeom>
          <a:noFill/>
          <a:ln cap="flat" cmpd="sng" w="19050">
            <a:solidFill>
              <a:schemeClr val="dk2"/>
            </a:solidFill>
            <a:prstDash val="dash"/>
            <a:round/>
            <a:headEnd len="med" w="med" type="none"/>
            <a:tailEnd len="med" w="med" type="none"/>
          </a:ln>
        </p:spPr>
      </p:cxnSp>
      <p:pic>
        <p:nvPicPr>
          <p:cNvPr id="1598" name="Google Shape;1598;p124"/>
          <p:cNvPicPr preferRelativeResize="0"/>
          <p:nvPr/>
        </p:nvPicPr>
        <p:blipFill>
          <a:blip r:embed="rId4">
            <a:alphaModFix/>
          </a:blip>
          <a:stretch>
            <a:fillRect/>
          </a:stretch>
        </p:blipFill>
        <p:spPr>
          <a:xfrm>
            <a:off x="1050750" y="4053950"/>
            <a:ext cx="2528150" cy="2725350"/>
          </a:xfrm>
          <a:prstGeom prst="rect">
            <a:avLst/>
          </a:prstGeom>
          <a:noFill/>
          <a:ln>
            <a:noFill/>
          </a:ln>
        </p:spPr>
      </p:pic>
      <p:sp>
        <p:nvSpPr>
          <p:cNvPr id="1599" name="Google Shape;1599;p124"/>
          <p:cNvSpPr/>
          <p:nvPr/>
        </p:nvSpPr>
        <p:spPr>
          <a:xfrm>
            <a:off x="295050" y="6476975"/>
            <a:ext cx="755700" cy="1743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0" name="Google Shape;1600;p124"/>
          <p:cNvPicPr preferRelativeResize="0"/>
          <p:nvPr/>
        </p:nvPicPr>
        <p:blipFill>
          <a:blip r:embed="rId5">
            <a:alphaModFix/>
          </a:blip>
          <a:stretch>
            <a:fillRect/>
          </a:stretch>
        </p:blipFill>
        <p:spPr>
          <a:xfrm>
            <a:off x="4901438" y="1637275"/>
            <a:ext cx="4010025" cy="22955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12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Kruskal</a:t>
            </a:r>
            <a:endParaRPr>
              <a:solidFill>
                <a:srgbClr val="B7B7B7"/>
              </a:solidFill>
            </a:endParaRPr>
          </a:p>
        </p:txBody>
      </p:sp>
      <p:pic>
        <p:nvPicPr>
          <p:cNvPr id="1606" name="Google Shape;1606;p125"/>
          <p:cNvPicPr preferRelativeResize="0"/>
          <p:nvPr/>
        </p:nvPicPr>
        <p:blipFill rotWithShape="1">
          <a:blip r:embed="rId3">
            <a:alphaModFix/>
          </a:blip>
          <a:srcRect b="0" l="7657" r="11820" t="0"/>
          <a:stretch/>
        </p:blipFill>
        <p:spPr>
          <a:xfrm>
            <a:off x="164650" y="1395250"/>
            <a:ext cx="4300350" cy="2779600"/>
          </a:xfrm>
          <a:prstGeom prst="rect">
            <a:avLst/>
          </a:prstGeom>
          <a:noFill/>
          <a:ln>
            <a:noFill/>
          </a:ln>
        </p:spPr>
      </p:pic>
      <p:cxnSp>
        <p:nvCxnSpPr>
          <p:cNvPr id="1607" name="Google Shape;1607;p125"/>
          <p:cNvCxnSpPr/>
          <p:nvPr/>
        </p:nvCxnSpPr>
        <p:spPr>
          <a:xfrm>
            <a:off x="4487400" y="1462650"/>
            <a:ext cx="0" cy="5124000"/>
          </a:xfrm>
          <a:prstGeom prst="straightConnector1">
            <a:avLst/>
          </a:prstGeom>
          <a:noFill/>
          <a:ln cap="flat" cmpd="sng" w="19050">
            <a:solidFill>
              <a:schemeClr val="dk2"/>
            </a:solidFill>
            <a:prstDash val="dash"/>
            <a:round/>
            <a:headEnd len="med" w="med" type="none"/>
            <a:tailEnd len="med" w="med" type="none"/>
          </a:ln>
        </p:spPr>
      </p:cxnSp>
      <p:pic>
        <p:nvPicPr>
          <p:cNvPr id="1608" name="Google Shape;1608;p125"/>
          <p:cNvPicPr preferRelativeResize="0"/>
          <p:nvPr/>
        </p:nvPicPr>
        <p:blipFill>
          <a:blip r:embed="rId4">
            <a:alphaModFix/>
          </a:blip>
          <a:stretch>
            <a:fillRect/>
          </a:stretch>
        </p:blipFill>
        <p:spPr>
          <a:xfrm>
            <a:off x="1050750" y="4053950"/>
            <a:ext cx="2528150" cy="2725350"/>
          </a:xfrm>
          <a:prstGeom prst="rect">
            <a:avLst/>
          </a:prstGeom>
          <a:noFill/>
          <a:ln>
            <a:noFill/>
          </a:ln>
        </p:spPr>
      </p:pic>
      <p:sp>
        <p:nvSpPr>
          <p:cNvPr id="1609" name="Google Shape;1609;p125"/>
          <p:cNvSpPr/>
          <p:nvPr/>
        </p:nvSpPr>
        <p:spPr>
          <a:xfrm>
            <a:off x="295050" y="5486375"/>
            <a:ext cx="755700" cy="1743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0" name="Google Shape;1610;p125"/>
          <p:cNvPicPr preferRelativeResize="0"/>
          <p:nvPr/>
        </p:nvPicPr>
        <p:blipFill>
          <a:blip r:embed="rId5">
            <a:alphaModFix/>
          </a:blip>
          <a:stretch>
            <a:fillRect/>
          </a:stretch>
        </p:blipFill>
        <p:spPr>
          <a:xfrm>
            <a:off x="4934925" y="1699200"/>
            <a:ext cx="3962400" cy="21717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2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Kruskal</a:t>
            </a:r>
            <a:endParaRPr>
              <a:solidFill>
                <a:srgbClr val="B7B7B7"/>
              </a:solidFill>
            </a:endParaRPr>
          </a:p>
        </p:txBody>
      </p:sp>
      <p:pic>
        <p:nvPicPr>
          <p:cNvPr id="1616" name="Google Shape;1616;p126"/>
          <p:cNvPicPr preferRelativeResize="0"/>
          <p:nvPr/>
        </p:nvPicPr>
        <p:blipFill rotWithShape="1">
          <a:blip r:embed="rId3">
            <a:alphaModFix/>
          </a:blip>
          <a:srcRect b="0" l="7657" r="11820" t="0"/>
          <a:stretch/>
        </p:blipFill>
        <p:spPr>
          <a:xfrm>
            <a:off x="164650" y="1395250"/>
            <a:ext cx="4300350" cy="2779600"/>
          </a:xfrm>
          <a:prstGeom prst="rect">
            <a:avLst/>
          </a:prstGeom>
          <a:noFill/>
          <a:ln>
            <a:noFill/>
          </a:ln>
        </p:spPr>
      </p:pic>
      <p:cxnSp>
        <p:nvCxnSpPr>
          <p:cNvPr id="1617" name="Google Shape;1617;p126"/>
          <p:cNvCxnSpPr/>
          <p:nvPr/>
        </p:nvCxnSpPr>
        <p:spPr>
          <a:xfrm>
            <a:off x="4487400" y="1462650"/>
            <a:ext cx="0" cy="5124000"/>
          </a:xfrm>
          <a:prstGeom prst="straightConnector1">
            <a:avLst/>
          </a:prstGeom>
          <a:noFill/>
          <a:ln cap="flat" cmpd="sng" w="19050">
            <a:solidFill>
              <a:schemeClr val="dk2"/>
            </a:solidFill>
            <a:prstDash val="dash"/>
            <a:round/>
            <a:headEnd len="med" w="med" type="none"/>
            <a:tailEnd len="med" w="med" type="none"/>
          </a:ln>
        </p:spPr>
      </p:cxnSp>
      <p:pic>
        <p:nvPicPr>
          <p:cNvPr id="1618" name="Google Shape;1618;p126"/>
          <p:cNvPicPr preferRelativeResize="0"/>
          <p:nvPr/>
        </p:nvPicPr>
        <p:blipFill>
          <a:blip r:embed="rId4">
            <a:alphaModFix/>
          </a:blip>
          <a:stretch>
            <a:fillRect/>
          </a:stretch>
        </p:blipFill>
        <p:spPr>
          <a:xfrm>
            <a:off x="1050750" y="4053950"/>
            <a:ext cx="2528150" cy="2725350"/>
          </a:xfrm>
          <a:prstGeom prst="rect">
            <a:avLst/>
          </a:prstGeom>
          <a:noFill/>
          <a:ln>
            <a:noFill/>
          </a:ln>
        </p:spPr>
      </p:pic>
      <p:sp>
        <p:nvSpPr>
          <p:cNvPr id="1619" name="Google Shape;1619;p126"/>
          <p:cNvSpPr/>
          <p:nvPr/>
        </p:nvSpPr>
        <p:spPr>
          <a:xfrm>
            <a:off x="295050" y="5791175"/>
            <a:ext cx="755700" cy="1743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0" name="Google Shape;1620;p126"/>
          <p:cNvPicPr preferRelativeResize="0"/>
          <p:nvPr/>
        </p:nvPicPr>
        <p:blipFill>
          <a:blip r:embed="rId5">
            <a:alphaModFix/>
          </a:blip>
          <a:stretch>
            <a:fillRect/>
          </a:stretch>
        </p:blipFill>
        <p:spPr>
          <a:xfrm>
            <a:off x="4934925" y="1699200"/>
            <a:ext cx="3962400" cy="2171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The degree of </a:t>
            </a:r>
            <a:r>
              <a:rPr i="1" lang="en"/>
              <a:t>v</a:t>
            </a:r>
            <a:r>
              <a:rPr lang="en"/>
              <a:t> is a quality of a node of a graph. In an </a:t>
            </a:r>
            <a:r>
              <a:rPr b="1" lang="en"/>
              <a:t>undirected graph</a:t>
            </a:r>
            <a:r>
              <a:rPr lang="en"/>
              <a:t> it is the number of edges that contains </a:t>
            </a:r>
            <a:r>
              <a:rPr i="1" lang="en"/>
              <a:t>v</a:t>
            </a:r>
            <a:endParaRPr i="1"/>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In a directed graph the </a:t>
            </a:r>
            <a:r>
              <a:rPr b="1" lang="en"/>
              <a:t>indegree </a:t>
            </a:r>
            <a:r>
              <a:rPr lang="en"/>
              <a:t>is the number of tail ends adjacent to </a:t>
            </a:r>
            <a:r>
              <a:rPr i="1" lang="en"/>
              <a:t>v</a:t>
            </a:r>
            <a:r>
              <a:rPr lang="en"/>
              <a:t>. </a:t>
            </a:r>
            <a:r>
              <a:rPr b="1" lang="en"/>
              <a:t>Outdegree </a:t>
            </a:r>
            <a:r>
              <a:rPr lang="en"/>
              <a:t>is the number of head ends adjacent to </a:t>
            </a:r>
            <a:r>
              <a:rPr i="1" lang="en"/>
              <a:t>v</a:t>
            </a:r>
            <a:r>
              <a:rPr lang="en"/>
              <a:t> </a:t>
            </a:r>
            <a:endParaRPr/>
          </a:p>
        </p:txBody>
      </p:sp>
      <p:sp>
        <p:nvSpPr>
          <p:cNvPr id="127" name="Google Shape;127;p1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Concepts &amp; definitions</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pic>
        <p:nvPicPr>
          <p:cNvPr id="1625" name="Google Shape;1625;p127"/>
          <p:cNvPicPr preferRelativeResize="0"/>
          <p:nvPr/>
        </p:nvPicPr>
        <p:blipFill rotWithShape="1">
          <a:blip r:embed="rId3">
            <a:alphaModFix amt="45000"/>
          </a:blip>
          <a:srcRect b="18916" l="19080" r="0" t="0"/>
          <a:stretch/>
        </p:blipFill>
        <p:spPr>
          <a:xfrm>
            <a:off x="0" y="1297200"/>
            <a:ext cx="8071650" cy="5560799"/>
          </a:xfrm>
          <a:prstGeom prst="rect">
            <a:avLst/>
          </a:prstGeom>
          <a:noFill/>
          <a:ln>
            <a:noFill/>
          </a:ln>
        </p:spPr>
      </p:pic>
      <p:sp>
        <p:nvSpPr>
          <p:cNvPr id="1626" name="Google Shape;1626;p127"/>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Graphs</a:t>
            </a:r>
            <a:endParaRPr/>
          </a:p>
        </p:txBody>
      </p:sp>
      <p:sp>
        <p:nvSpPr>
          <p:cNvPr id="1627" name="Google Shape;1627;p127"/>
          <p:cNvSpPr txBox="1"/>
          <p:nvPr>
            <p:ph idx="1" type="subTitle"/>
          </p:nvPr>
        </p:nvSpPr>
        <p:spPr>
          <a:xfrm>
            <a:off x="685800" y="3481938"/>
            <a:ext cx="7772400" cy="10464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lang="en" sz="1800"/>
              <a:t>CE-1103 Algorithms and Data Structures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A path P = (v</a:t>
            </a:r>
            <a:r>
              <a:rPr baseline="-25000" lang="en"/>
              <a:t>0</a:t>
            </a:r>
            <a:r>
              <a:rPr lang="en"/>
              <a:t>, v</a:t>
            </a:r>
            <a:r>
              <a:rPr baseline="-25000" lang="en"/>
              <a:t>1</a:t>
            </a:r>
            <a:r>
              <a:rPr lang="en"/>
              <a:t>, v</a:t>
            </a:r>
            <a:r>
              <a:rPr baseline="-25000" lang="en"/>
              <a:t>2</a:t>
            </a:r>
            <a:r>
              <a:rPr lang="en"/>
              <a:t>, … , v</a:t>
            </a:r>
            <a:r>
              <a:rPr baseline="-25000" lang="en"/>
              <a:t>n</a:t>
            </a:r>
            <a:r>
              <a:rPr lang="en"/>
              <a:t>) is a set of vertices that form the path from v</a:t>
            </a:r>
            <a:r>
              <a:rPr baseline="-25000" lang="en"/>
              <a:t>0</a:t>
            </a:r>
            <a:r>
              <a:rPr lang="en"/>
              <a:t> to v</a:t>
            </a:r>
            <a:r>
              <a:rPr baseline="-25000" lang="en"/>
              <a:t>n</a:t>
            </a:r>
            <a:r>
              <a:rPr lang="en"/>
              <a:t>. v</a:t>
            </a:r>
            <a:r>
              <a:rPr baseline="-25000" lang="en"/>
              <a:t>0</a:t>
            </a:r>
            <a:r>
              <a:rPr lang="en"/>
              <a:t> and v</a:t>
            </a:r>
            <a:r>
              <a:rPr baseline="-25000" lang="en"/>
              <a:t>n</a:t>
            </a:r>
            <a:r>
              <a:rPr lang="en"/>
              <a:t> can be the same. </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It the vertices between v</a:t>
            </a:r>
            <a:r>
              <a:rPr baseline="-25000" lang="en"/>
              <a:t>0</a:t>
            </a:r>
            <a:r>
              <a:rPr lang="en"/>
              <a:t> to v</a:t>
            </a:r>
            <a:r>
              <a:rPr baseline="-25000" lang="en"/>
              <a:t>n </a:t>
            </a:r>
            <a:r>
              <a:rPr lang="en"/>
              <a:t>are different, the path is called </a:t>
            </a:r>
            <a:r>
              <a:rPr b="1" lang="en"/>
              <a:t>simple path</a:t>
            </a:r>
            <a:endParaRPr b="1"/>
          </a:p>
        </p:txBody>
      </p:sp>
      <p:sp>
        <p:nvSpPr>
          <p:cNvPr id="133" name="Google Shape;133;p2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Concepts &amp; definitions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A </a:t>
            </a:r>
            <a:r>
              <a:rPr b="1" lang="en"/>
              <a:t>cycle </a:t>
            </a:r>
            <a:r>
              <a:rPr lang="en"/>
              <a:t>is a simple path that begins and ends in the same node.</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A </a:t>
            </a:r>
            <a:r>
              <a:rPr b="1" lang="en"/>
              <a:t>DAG </a:t>
            </a:r>
            <a:r>
              <a:rPr lang="en"/>
              <a:t>is a directed acyclic graph, a graph where there are no cycles</a:t>
            </a:r>
            <a:endParaRPr b="1"/>
          </a:p>
        </p:txBody>
      </p:sp>
      <p:sp>
        <p:nvSpPr>
          <p:cNvPr id="139" name="Google Shape;139;p2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Concepts &amp; definitions</a:t>
            </a:r>
            <a:endParaRPr/>
          </a:p>
        </p:txBody>
      </p:sp>
      <p:pic>
        <p:nvPicPr>
          <p:cNvPr id="140" name="Google Shape;140;p21"/>
          <p:cNvPicPr preferRelativeResize="0"/>
          <p:nvPr/>
        </p:nvPicPr>
        <p:blipFill>
          <a:blip r:embed="rId3">
            <a:alphaModFix/>
          </a:blip>
          <a:stretch>
            <a:fillRect/>
          </a:stretch>
        </p:blipFill>
        <p:spPr>
          <a:xfrm>
            <a:off x="2632988" y="2706124"/>
            <a:ext cx="3878025" cy="2146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A graph is </a:t>
            </a:r>
            <a:r>
              <a:rPr b="1" lang="en"/>
              <a:t>connected </a:t>
            </a:r>
            <a:r>
              <a:rPr lang="en"/>
              <a:t>if there is a path between any pair of nodes that compose it</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A graph is </a:t>
            </a:r>
            <a:r>
              <a:rPr b="1" lang="en"/>
              <a:t>strongly connected</a:t>
            </a:r>
            <a:r>
              <a:rPr lang="en"/>
              <a:t> if the graph is connected and is a digraph</a:t>
            </a:r>
            <a:endParaRPr/>
          </a:p>
        </p:txBody>
      </p:sp>
      <p:sp>
        <p:nvSpPr>
          <p:cNvPr id="146" name="Google Shape;146;p2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Concepts &amp; definitions</a:t>
            </a:r>
            <a:endParaRPr/>
          </a:p>
        </p:txBody>
      </p:sp>
      <p:pic>
        <p:nvPicPr>
          <p:cNvPr id="147" name="Google Shape;147;p22"/>
          <p:cNvPicPr preferRelativeResize="0"/>
          <p:nvPr/>
        </p:nvPicPr>
        <p:blipFill rotWithShape="1">
          <a:blip r:embed="rId3">
            <a:alphaModFix/>
          </a:blip>
          <a:srcRect b="0" l="8512" r="6192" t="0"/>
          <a:stretch/>
        </p:blipFill>
        <p:spPr>
          <a:xfrm>
            <a:off x="1323175" y="4290625"/>
            <a:ext cx="6572599" cy="2324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Graph representation</a:t>
            </a:r>
            <a:endParaRPr/>
          </a:p>
        </p:txBody>
      </p:sp>
      <p:sp>
        <p:nvSpPr>
          <p:cNvPr id="153" name="Google Shape;153;p2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Graphs can be represented using two different approaches:</a:t>
            </a:r>
            <a:endParaRPr/>
          </a:p>
          <a:p>
            <a:pPr indent="-381000" lvl="1" marL="914400" rtl="0" algn="l">
              <a:spcBef>
                <a:spcPts val="0"/>
              </a:spcBef>
              <a:spcAft>
                <a:spcPts val="0"/>
              </a:spcAft>
              <a:buSzPts val="2400"/>
              <a:buChar char="◆"/>
            </a:pPr>
            <a:r>
              <a:rPr lang="en"/>
              <a:t>Using a bidimensional array known as </a:t>
            </a:r>
            <a:r>
              <a:rPr b="1" lang="en"/>
              <a:t>adjacency matrix</a:t>
            </a:r>
            <a:r>
              <a:rPr lang="en"/>
              <a:t> </a:t>
            </a:r>
            <a:endParaRPr/>
          </a:p>
          <a:p>
            <a:pPr indent="-381000" lvl="1" marL="914400" rtl="0" algn="l">
              <a:spcBef>
                <a:spcPts val="0"/>
              </a:spcBef>
              <a:spcAft>
                <a:spcPts val="0"/>
              </a:spcAft>
              <a:buSzPts val="2400"/>
              <a:buChar char="◆"/>
            </a:pPr>
            <a:r>
              <a:rPr lang="en"/>
              <a:t>Using a dynamic representation known as </a:t>
            </a:r>
            <a:r>
              <a:rPr b="1" lang="en"/>
              <a:t>adjacency  list</a:t>
            </a:r>
            <a:endParaRPr b="1"/>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Choosing between one representation or the other depends of the type of the array and the operations that will be done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Graph representation</a:t>
            </a:r>
            <a:endParaRPr/>
          </a:p>
        </p:txBody>
      </p:sp>
      <p:sp>
        <p:nvSpPr>
          <p:cNvPr id="159" name="Google Shape;159;p2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Graphs can be represented using two different approaches:</a:t>
            </a:r>
            <a:endParaRPr/>
          </a:p>
          <a:p>
            <a:pPr indent="-381000" lvl="1" marL="914400" rtl="0" algn="l">
              <a:spcBef>
                <a:spcPts val="0"/>
              </a:spcBef>
              <a:spcAft>
                <a:spcPts val="0"/>
              </a:spcAft>
              <a:buSzPts val="2400"/>
              <a:buChar char="◆"/>
            </a:pPr>
            <a:r>
              <a:rPr lang="en"/>
              <a:t>Using a bidimensional array known as </a:t>
            </a:r>
            <a:r>
              <a:rPr b="1" lang="en"/>
              <a:t>adjacency matrix</a:t>
            </a:r>
            <a:r>
              <a:rPr lang="en"/>
              <a:t> </a:t>
            </a:r>
            <a:endParaRPr/>
          </a:p>
          <a:p>
            <a:pPr indent="-381000" lvl="1" marL="914400" rtl="0" algn="l">
              <a:spcBef>
                <a:spcPts val="0"/>
              </a:spcBef>
              <a:spcAft>
                <a:spcPts val="0"/>
              </a:spcAft>
              <a:buSzPts val="2400"/>
              <a:buChar char="◆"/>
            </a:pPr>
            <a:r>
              <a:rPr lang="en"/>
              <a:t>Using a dynamic representation known as </a:t>
            </a:r>
            <a:r>
              <a:rPr b="1" lang="en"/>
              <a:t>adjacency  list</a:t>
            </a:r>
            <a:endParaRPr b="1"/>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Choosing between one representation or the other depends of the type of the array and the operations that will be done</a:t>
            </a:r>
            <a:endParaRPr/>
          </a:p>
        </p:txBody>
      </p:sp>
      <p:sp>
        <p:nvSpPr>
          <p:cNvPr id="160" name="Google Shape;160;p24"/>
          <p:cNvSpPr/>
          <p:nvPr/>
        </p:nvSpPr>
        <p:spPr>
          <a:xfrm>
            <a:off x="2306600" y="3372775"/>
            <a:ext cx="2614200" cy="1236900"/>
          </a:xfrm>
          <a:prstGeom prst="wedgeRoundRectCallout">
            <a:avLst>
              <a:gd fmla="val 19992" name="adj1"/>
              <a:gd fmla="val 77953" name="adj2"/>
              <a:gd fmla="val 0" name="adj3"/>
            </a:avLst>
          </a:prstGeom>
          <a:solidFill>
            <a:srgbClr val="F3F3F3"/>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roid Sans"/>
                <a:ea typeface="Droid Sans"/>
                <a:cs typeface="Droid Sans"/>
                <a:sym typeface="Droid Sans"/>
              </a:rPr>
              <a:t>If the graph is dense (lots of arcs), is better to chose a matrix </a:t>
            </a:r>
            <a:endParaRPr sz="1800">
              <a:latin typeface="Droid Sans"/>
              <a:ea typeface="Droid Sans"/>
              <a:cs typeface="Droid Sans"/>
              <a:sym typeface="Droid Sans"/>
            </a:endParaRPr>
          </a:p>
        </p:txBody>
      </p:sp>
      <p:sp>
        <p:nvSpPr>
          <p:cNvPr id="161" name="Google Shape;161;p24"/>
          <p:cNvSpPr/>
          <p:nvPr/>
        </p:nvSpPr>
        <p:spPr>
          <a:xfrm>
            <a:off x="5797200" y="3810600"/>
            <a:ext cx="2614200" cy="1236900"/>
          </a:xfrm>
          <a:prstGeom prst="wedgeRoundRectCallout">
            <a:avLst>
              <a:gd fmla="val 19992" name="adj1"/>
              <a:gd fmla="val 77953" name="adj2"/>
              <a:gd fmla="val 0" name="adj3"/>
            </a:avLst>
          </a:prstGeom>
          <a:solidFill>
            <a:srgbClr val="F3F3F3"/>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roid Sans"/>
                <a:ea typeface="Droid Sans"/>
                <a:cs typeface="Droid Sans"/>
                <a:sym typeface="Droid Sans"/>
              </a:rPr>
              <a:t>If the graph is sparse, choose the linked list</a:t>
            </a:r>
            <a:endParaRPr sz="1800">
              <a:latin typeface="Droid Sans"/>
              <a:ea typeface="Droid Sans"/>
              <a:cs typeface="Droid Sans"/>
              <a:sym typeface="Droid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representation</a:t>
            </a:r>
            <a:endParaRPr sz="2400"/>
          </a:p>
          <a:p>
            <a:pPr indent="0" lvl="0" marL="0" rtl="0" algn="l">
              <a:spcBef>
                <a:spcPts val="0"/>
              </a:spcBef>
              <a:spcAft>
                <a:spcPts val="0"/>
              </a:spcAft>
              <a:buNone/>
            </a:pPr>
            <a:r>
              <a:rPr lang="en">
                <a:solidFill>
                  <a:srgbClr val="B7B7B7"/>
                </a:solidFill>
              </a:rPr>
              <a:t>Adjacency Matrix</a:t>
            </a:r>
            <a:endParaRPr>
              <a:solidFill>
                <a:srgbClr val="B7B7B7"/>
              </a:solidFill>
            </a:endParaRPr>
          </a:p>
        </p:txBody>
      </p:sp>
      <p:sp>
        <p:nvSpPr>
          <p:cNvPr id="167" name="Google Shape;167;p2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Let G = {V, A} where V = {v</a:t>
            </a:r>
            <a:r>
              <a:rPr baseline="-25000" lang="en"/>
              <a:t>0</a:t>
            </a:r>
            <a:r>
              <a:rPr lang="en"/>
              <a:t>, v</a:t>
            </a:r>
            <a:r>
              <a:rPr baseline="-25000" lang="en"/>
              <a:t>1</a:t>
            </a:r>
            <a:r>
              <a:rPr lang="en"/>
              <a:t>, v</a:t>
            </a:r>
            <a:r>
              <a:rPr baseline="-25000" lang="en"/>
              <a:t>2</a:t>
            </a:r>
            <a:r>
              <a:rPr lang="en"/>
              <a:t>, … , v</a:t>
            </a:r>
            <a:r>
              <a:rPr baseline="-25000" lang="en"/>
              <a:t>n-1</a:t>
            </a:r>
            <a:r>
              <a:rPr lang="en"/>
              <a:t>} and A = {(vi, vj)}. Nodes can be represented by matrix A of nxn known as adjacency matrix. Each element of a</a:t>
            </a:r>
            <a:r>
              <a:rPr baseline="-25000" lang="en"/>
              <a:t>ij </a:t>
            </a:r>
            <a:r>
              <a:rPr lang="en"/>
              <a:t>can take one of the following values:</a:t>
            </a:r>
            <a:endParaRPr/>
          </a:p>
          <a:p>
            <a:pPr indent="0" lvl="0" marL="0" rtl="0" algn="l">
              <a:spcBef>
                <a:spcPts val="600"/>
              </a:spcBef>
              <a:spcAft>
                <a:spcPts val="0"/>
              </a:spcAft>
              <a:buNone/>
            </a:pPr>
            <a:r>
              <a:t/>
            </a:r>
            <a:endParaRPr/>
          </a:p>
        </p:txBody>
      </p:sp>
      <p:sp>
        <p:nvSpPr>
          <p:cNvPr id="168" name="Google Shape;168;p25"/>
          <p:cNvSpPr txBox="1"/>
          <p:nvPr/>
        </p:nvSpPr>
        <p:spPr>
          <a:xfrm>
            <a:off x="1919425" y="4929450"/>
            <a:ext cx="9255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Droid Sans"/>
                <a:ea typeface="Droid Sans"/>
                <a:cs typeface="Droid Sans"/>
                <a:sym typeface="Droid Sans"/>
              </a:rPr>
              <a:t>a</a:t>
            </a:r>
            <a:r>
              <a:rPr baseline="-25000" lang="en" sz="2400">
                <a:latin typeface="Droid Sans"/>
                <a:ea typeface="Droid Sans"/>
                <a:cs typeface="Droid Sans"/>
                <a:sym typeface="Droid Sans"/>
              </a:rPr>
              <a:t>ij</a:t>
            </a:r>
            <a:endParaRPr baseline="-25000" sz="2400">
              <a:latin typeface="Droid Sans"/>
              <a:ea typeface="Droid Sans"/>
              <a:cs typeface="Droid Sans"/>
              <a:sym typeface="Droid Sans"/>
            </a:endParaRPr>
          </a:p>
        </p:txBody>
      </p:sp>
      <p:sp>
        <p:nvSpPr>
          <p:cNvPr id="169" name="Google Shape;169;p25"/>
          <p:cNvSpPr/>
          <p:nvPr/>
        </p:nvSpPr>
        <p:spPr>
          <a:xfrm>
            <a:off x="2403725" y="4427850"/>
            <a:ext cx="4938000" cy="15999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txBox="1"/>
          <p:nvPr/>
        </p:nvSpPr>
        <p:spPr>
          <a:xfrm>
            <a:off x="2782625" y="4538650"/>
            <a:ext cx="41802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Droid Sans"/>
                <a:ea typeface="Droid Sans"/>
                <a:cs typeface="Droid Sans"/>
                <a:sym typeface="Droid Sans"/>
              </a:rPr>
              <a:t>0</a:t>
            </a:r>
            <a:r>
              <a:rPr lang="en" sz="1800">
                <a:latin typeface="Droid Sans"/>
                <a:ea typeface="Droid Sans"/>
                <a:cs typeface="Droid Sans"/>
                <a:sym typeface="Droid Sans"/>
              </a:rPr>
              <a:t> if there is not an arc between (v</a:t>
            </a:r>
            <a:r>
              <a:rPr baseline="-25000" lang="en" sz="1800">
                <a:latin typeface="Droid Sans"/>
                <a:ea typeface="Droid Sans"/>
                <a:cs typeface="Droid Sans"/>
                <a:sym typeface="Droid Sans"/>
              </a:rPr>
              <a:t>i</a:t>
            </a:r>
            <a:r>
              <a:rPr lang="en" sz="1800">
                <a:latin typeface="Droid Sans"/>
                <a:ea typeface="Droid Sans"/>
                <a:cs typeface="Droid Sans"/>
                <a:sym typeface="Droid Sans"/>
              </a:rPr>
              <a:t>, v</a:t>
            </a:r>
            <a:r>
              <a:rPr baseline="-25000" lang="en" sz="1800">
                <a:latin typeface="Droid Sans"/>
                <a:ea typeface="Droid Sans"/>
                <a:cs typeface="Droid Sans"/>
                <a:sym typeface="Droid Sans"/>
              </a:rPr>
              <a:t>j</a:t>
            </a:r>
            <a:r>
              <a:rPr lang="en" sz="1800">
                <a:latin typeface="Droid Sans"/>
                <a:ea typeface="Droid Sans"/>
                <a:cs typeface="Droid Sans"/>
                <a:sym typeface="Droid Sans"/>
              </a:rPr>
              <a:t>)</a:t>
            </a:r>
            <a:endParaRPr baseline="-25000" sz="1800">
              <a:latin typeface="Droid Sans"/>
              <a:ea typeface="Droid Sans"/>
              <a:cs typeface="Droid Sans"/>
              <a:sym typeface="Droid Sans"/>
            </a:endParaRPr>
          </a:p>
        </p:txBody>
      </p:sp>
      <p:sp>
        <p:nvSpPr>
          <p:cNvPr id="171" name="Google Shape;171;p25"/>
          <p:cNvSpPr txBox="1"/>
          <p:nvPr/>
        </p:nvSpPr>
        <p:spPr>
          <a:xfrm>
            <a:off x="2782625" y="5363975"/>
            <a:ext cx="41802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Droid Sans"/>
                <a:ea typeface="Droid Sans"/>
                <a:cs typeface="Droid Sans"/>
                <a:sym typeface="Droid Sans"/>
              </a:rPr>
              <a:t>1</a:t>
            </a:r>
            <a:r>
              <a:rPr lang="en" sz="1800">
                <a:latin typeface="Droid Sans"/>
                <a:ea typeface="Droid Sans"/>
                <a:cs typeface="Droid Sans"/>
                <a:sym typeface="Droid Sans"/>
              </a:rPr>
              <a:t> if there is an arc between (v</a:t>
            </a:r>
            <a:r>
              <a:rPr baseline="-25000" lang="en" sz="1800">
                <a:latin typeface="Droid Sans"/>
                <a:ea typeface="Droid Sans"/>
                <a:cs typeface="Droid Sans"/>
                <a:sym typeface="Droid Sans"/>
              </a:rPr>
              <a:t>i</a:t>
            </a:r>
            <a:r>
              <a:rPr lang="en" sz="1800">
                <a:latin typeface="Droid Sans"/>
                <a:ea typeface="Droid Sans"/>
                <a:cs typeface="Droid Sans"/>
                <a:sym typeface="Droid Sans"/>
              </a:rPr>
              <a:t>, v</a:t>
            </a:r>
            <a:r>
              <a:rPr baseline="-25000" lang="en" sz="1800">
                <a:latin typeface="Droid Sans"/>
                <a:ea typeface="Droid Sans"/>
                <a:cs typeface="Droid Sans"/>
                <a:sym typeface="Droid Sans"/>
              </a:rPr>
              <a:t>j</a:t>
            </a:r>
            <a:r>
              <a:rPr lang="en" sz="1800">
                <a:latin typeface="Droid Sans"/>
                <a:ea typeface="Droid Sans"/>
                <a:cs typeface="Droid Sans"/>
                <a:sym typeface="Droid Sans"/>
              </a:rPr>
              <a:t>)</a:t>
            </a:r>
            <a:endParaRPr baseline="-25000" sz="1800">
              <a:latin typeface="Droid Sans"/>
              <a:ea typeface="Droid Sans"/>
              <a:cs typeface="Droid Sans"/>
              <a:sym typeface="Droid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representation</a:t>
            </a:r>
            <a:endParaRPr sz="2400"/>
          </a:p>
          <a:p>
            <a:pPr indent="0" lvl="0" marL="0" rtl="0" algn="l">
              <a:spcBef>
                <a:spcPts val="0"/>
              </a:spcBef>
              <a:spcAft>
                <a:spcPts val="0"/>
              </a:spcAft>
              <a:buNone/>
            </a:pPr>
            <a:r>
              <a:rPr lang="en">
                <a:solidFill>
                  <a:srgbClr val="B7B7B7"/>
                </a:solidFill>
              </a:rPr>
              <a:t>Adjacency Matrix</a:t>
            </a:r>
            <a:endParaRPr>
              <a:solidFill>
                <a:srgbClr val="B7B7B7"/>
              </a:solidFill>
            </a:endParaRPr>
          </a:p>
        </p:txBody>
      </p:sp>
      <p:sp>
        <p:nvSpPr>
          <p:cNvPr id="177" name="Google Shape;177;p2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For example, let’s say the nodes are {D, F, K, L, R} the matrix will be:</a:t>
            </a:r>
            <a:endParaRPr/>
          </a:p>
          <a:p>
            <a:pPr indent="0" lvl="0" marL="0" rtl="0" algn="l">
              <a:spcBef>
                <a:spcPts val="600"/>
              </a:spcBef>
              <a:spcAft>
                <a:spcPts val="0"/>
              </a:spcAft>
              <a:buNone/>
            </a:pPr>
            <a:r>
              <a:t/>
            </a:r>
            <a:endParaRPr/>
          </a:p>
        </p:txBody>
      </p:sp>
      <p:pic>
        <p:nvPicPr>
          <p:cNvPr id="178" name="Google Shape;178;p26"/>
          <p:cNvPicPr preferRelativeResize="0"/>
          <p:nvPr/>
        </p:nvPicPr>
        <p:blipFill>
          <a:blip r:embed="rId3">
            <a:alphaModFix/>
          </a:blip>
          <a:stretch>
            <a:fillRect/>
          </a:stretch>
        </p:blipFill>
        <p:spPr>
          <a:xfrm>
            <a:off x="2805100" y="2681700"/>
            <a:ext cx="3533775" cy="3886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rPr lang="en" sz="3000">
                <a:solidFill>
                  <a:srgbClr val="999999"/>
                </a:solidFill>
              </a:rPr>
              <a:t>Disclaimer / Descargo de Responsabilidad</a:t>
            </a:r>
            <a:endParaRPr sz="3000">
              <a:solidFill>
                <a:srgbClr val="999999"/>
              </a:solidFill>
            </a:endParaRPr>
          </a:p>
        </p:txBody>
      </p:sp>
      <p:sp>
        <p:nvSpPr>
          <p:cNvPr id="43" name="Google Shape;43;p9"/>
          <p:cNvSpPr txBox="1"/>
          <p:nvPr>
            <p:ph idx="1" type="body"/>
          </p:nvPr>
        </p:nvSpPr>
        <p:spPr>
          <a:xfrm>
            <a:off x="457200" y="1600200"/>
            <a:ext cx="8332500" cy="496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latin typeface="Roboto Condensed"/>
                <a:ea typeface="Roboto Condensed"/>
                <a:cs typeface="Roboto Condensed"/>
                <a:sym typeface="Roboto Condensed"/>
              </a:rPr>
              <a:t>Esta presentación corresponde a una guía usada por el profesor durante las clases. La misma ha sido modificada para ser utilizado en el modelo de cursos asistidos por tecnología. No es una versión final, por lo que la misma podría requerir todavía hacer algunos ajustes. Para aspectos de evaluación esta presentación es solo una guía, por lo que el estudiante debe profundizar con el material de lectura asignado y lo discutido en clases para aspectos de evaluación.</a:t>
            </a:r>
            <a:endParaRPr sz="2000">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sz="2000">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n" sz="2000">
                <a:latin typeface="Roboto Condensed"/>
                <a:ea typeface="Roboto Condensed"/>
                <a:cs typeface="Roboto Condensed"/>
                <a:sym typeface="Roboto Condensed"/>
              </a:rPr>
              <a:t>This presentation corresponds to a guide material used by the professor during classes. It has been modified to be used in the model of technology-assisted courses. It is not a final version, so it may still require some adjustments. For evaluation aspects, this presentation is only a guide, so the student should delve with the assigned reading material and what has been discussed in class.</a:t>
            </a:r>
            <a:endParaRPr sz="2000">
              <a:latin typeface="Roboto Condensed"/>
              <a:ea typeface="Roboto Condensed"/>
              <a:cs typeface="Roboto Condensed"/>
              <a:sym typeface="Roboto Condensed"/>
            </a:endParaRPr>
          </a:p>
          <a:p>
            <a:pPr indent="0" lvl="0" marL="0" rtl="0" algn="l">
              <a:spcBef>
                <a:spcPts val="6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representation</a:t>
            </a:r>
            <a:endParaRPr sz="2400"/>
          </a:p>
          <a:p>
            <a:pPr indent="0" lvl="0" marL="0" rtl="0" algn="l">
              <a:spcBef>
                <a:spcPts val="0"/>
              </a:spcBef>
              <a:spcAft>
                <a:spcPts val="0"/>
              </a:spcAft>
              <a:buNone/>
            </a:pPr>
            <a:r>
              <a:rPr lang="en">
                <a:solidFill>
                  <a:srgbClr val="B7B7B7"/>
                </a:solidFill>
              </a:rPr>
              <a:t>Adjacency Matrix</a:t>
            </a:r>
            <a:endParaRPr>
              <a:solidFill>
                <a:srgbClr val="B7B7B7"/>
              </a:solidFill>
            </a:endParaRPr>
          </a:p>
        </p:txBody>
      </p:sp>
      <p:sp>
        <p:nvSpPr>
          <p:cNvPr id="184" name="Google Shape;184;p2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If the graph is weighted:</a:t>
            </a:r>
            <a:endParaRPr/>
          </a:p>
          <a:p>
            <a:pPr indent="0" lvl="0" marL="0" rtl="0" algn="l">
              <a:spcBef>
                <a:spcPts val="600"/>
              </a:spcBef>
              <a:spcAft>
                <a:spcPts val="0"/>
              </a:spcAft>
              <a:buNone/>
            </a:pPr>
            <a:r>
              <a:t/>
            </a:r>
            <a:endParaRPr/>
          </a:p>
        </p:txBody>
      </p:sp>
      <p:pic>
        <p:nvPicPr>
          <p:cNvPr id="185" name="Google Shape;185;p27"/>
          <p:cNvPicPr preferRelativeResize="0"/>
          <p:nvPr/>
        </p:nvPicPr>
        <p:blipFill>
          <a:blip r:embed="rId3">
            <a:alphaModFix/>
          </a:blip>
          <a:stretch>
            <a:fillRect/>
          </a:stretch>
        </p:blipFill>
        <p:spPr>
          <a:xfrm>
            <a:off x="2090738" y="2496125"/>
            <a:ext cx="4962525" cy="3733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representation</a:t>
            </a:r>
            <a:endParaRPr sz="2400"/>
          </a:p>
          <a:p>
            <a:pPr indent="0" lvl="0" marL="0" rtl="0" algn="l">
              <a:spcBef>
                <a:spcPts val="0"/>
              </a:spcBef>
              <a:spcAft>
                <a:spcPts val="0"/>
              </a:spcAft>
              <a:buNone/>
            </a:pPr>
            <a:r>
              <a:rPr lang="en">
                <a:solidFill>
                  <a:srgbClr val="B7B7B7"/>
                </a:solidFill>
              </a:rPr>
              <a:t>Adjacency List</a:t>
            </a:r>
            <a:endParaRPr>
              <a:solidFill>
                <a:srgbClr val="B7B7B7"/>
              </a:solidFill>
            </a:endParaRPr>
          </a:p>
        </p:txBody>
      </p:sp>
      <p:sp>
        <p:nvSpPr>
          <p:cNvPr id="191" name="Google Shape;191;p2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An adjacency list is a linked list where each element represents a node of the graph. Each element contains a list of relationships with other nodes, being the element node, the origin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representation</a:t>
            </a:r>
            <a:endParaRPr sz="2400"/>
          </a:p>
          <a:p>
            <a:pPr indent="0" lvl="0" marL="0" rtl="0" algn="l">
              <a:spcBef>
                <a:spcPts val="0"/>
              </a:spcBef>
              <a:spcAft>
                <a:spcPts val="0"/>
              </a:spcAft>
              <a:buNone/>
            </a:pPr>
            <a:r>
              <a:rPr lang="en">
                <a:solidFill>
                  <a:srgbClr val="B7B7B7"/>
                </a:solidFill>
              </a:rPr>
              <a:t>Adjacency List</a:t>
            </a:r>
            <a:endParaRPr>
              <a:solidFill>
                <a:srgbClr val="B7B7B7"/>
              </a:solidFill>
            </a:endParaRPr>
          </a:p>
        </p:txBody>
      </p:sp>
      <p:pic>
        <p:nvPicPr>
          <p:cNvPr id="197" name="Google Shape;197;p29"/>
          <p:cNvPicPr preferRelativeResize="0"/>
          <p:nvPr/>
        </p:nvPicPr>
        <p:blipFill>
          <a:blip r:embed="rId3">
            <a:alphaModFix/>
          </a:blip>
          <a:stretch>
            <a:fillRect/>
          </a:stretch>
        </p:blipFill>
        <p:spPr>
          <a:xfrm>
            <a:off x="292400" y="2429913"/>
            <a:ext cx="3543300" cy="2447925"/>
          </a:xfrm>
          <a:prstGeom prst="rect">
            <a:avLst/>
          </a:prstGeom>
          <a:noFill/>
          <a:ln>
            <a:noFill/>
          </a:ln>
        </p:spPr>
      </p:pic>
      <p:pic>
        <p:nvPicPr>
          <p:cNvPr id="198" name="Google Shape;198;p29"/>
          <p:cNvPicPr preferRelativeResize="0"/>
          <p:nvPr/>
        </p:nvPicPr>
        <p:blipFill>
          <a:blip r:embed="rId4">
            <a:alphaModFix/>
          </a:blip>
          <a:stretch>
            <a:fillRect/>
          </a:stretch>
        </p:blipFill>
        <p:spPr>
          <a:xfrm>
            <a:off x="3671398" y="2429925"/>
            <a:ext cx="4971675" cy="2711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Graph traversals</a:t>
            </a:r>
            <a:endParaRPr>
              <a:solidFill>
                <a:srgbClr val="B7B7B7"/>
              </a:solidFill>
            </a:endParaRPr>
          </a:p>
        </p:txBody>
      </p:sp>
      <p:sp>
        <p:nvSpPr>
          <p:cNvPr id="204" name="Google Shape;204;p3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Traversing a graph involves </a:t>
            </a:r>
            <a:r>
              <a:rPr b="1" lang="en"/>
              <a:t>visiting </a:t>
            </a:r>
            <a:r>
              <a:rPr lang="en"/>
              <a:t>all reachable nodes starting from an specific node</a:t>
            </a:r>
            <a:endParaRPr/>
          </a:p>
          <a:p>
            <a:pPr indent="-419100" lvl="0" marL="457200" rtl="0" algn="l">
              <a:spcBef>
                <a:spcPts val="0"/>
              </a:spcBef>
              <a:spcAft>
                <a:spcPts val="0"/>
              </a:spcAft>
              <a:buSzPts val="3000"/>
              <a:buChar char="➔"/>
            </a:pPr>
            <a:r>
              <a:rPr lang="en"/>
              <a:t>Basic traversing algorithm:</a:t>
            </a:r>
            <a:endParaRPr/>
          </a:p>
          <a:p>
            <a:pPr indent="-381000" lvl="1" marL="914400" rtl="0" algn="l">
              <a:spcBef>
                <a:spcPts val="0"/>
              </a:spcBef>
              <a:spcAft>
                <a:spcPts val="0"/>
              </a:spcAft>
              <a:buSzPts val="2400"/>
              <a:buChar char="◆"/>
            </a:pPr>
            <a:r>
              <a:rPr lang="en"/>
              <a:t>Let V be the set of vertices of the graph </a:t>
            </a:r>
            <a:endParaRPr/>
          </a:p>
          <a:p>
            <a:pPr indent="-381000" lvl="1" marL="914400" rtl="0" algn="l">
              <a:spcBef>
                <a:spcPts val="0"/>
              </a:spcBef>
              <a:spcAft>
                <a:spcPts val="0"/>
              </a:spcAft>
              <a:buSzPts val="2400"/>
              <a:buChar char="◆"/>
            </a:pPr>
            <a:r>
              <a:rPr lang="en"/>
              <a:t>Let W be the set of not visited nodes. Initially it only contains the initial node v</a:t>
            </a:r>
            <a:endParaRPr/>
          </a:p>
          <a:p>
            <a:pPr indent="-381000" lvl="1" marL="914400" rtl="0" algn="l">
              <a:spcBef>
                <a:spcPts val="0"/>
              </a:spcBef>
              <a:spcAft>
                <a:spcPts val="0"/>
              </a:spcAft>
              <a:buSzPts val="2400"/>
              <a:buChar char="◆"/>
            </a:pPr>
            <a:r>
              <a:rPr lang="en"/>
              <a:t>Let Y be the set of visited nodes.</a:t>
            </a:r>
            <a:endParaRPr/>
          </a:p>
          <a:p>
            <a:pPr indent="-381000" lvl="1" marL="914400" rtl="0" algn="l">
              <a:spcBef>
                <a:spcPts val="0"/>
              </a:spcBef>
              <a:spcAft>
                <a:spcPts val="0"/>
              </a:spcAft>
              <a:buSzPts val="2400"/>
              <a:buChar char="◆"/>
            </a:pPr>
            <a:r>
              <a:rPr lang="en"/>
              <a:t>On each pass of the algorithm, removes a node w, get processed and for each edge of w, if not visited, will be added to w</a:t>
            </a:r>
            <a:endParaRPr/>
          </a:p>
          <a:p>
            <a:pPr indent="-381000" lvl="1" marL="914400" rtl="0" algn="l">
              <a:spcBef>
                <a:spcPts val="0"/>
              </a:spcBef>
              <a:spcAft>
                <a:spcPts val="0"/>
              </a:spcAft>
              <a:buSzPts val="2400"/>
              <a:buChar char="◆"/>
            </a:pPr>
            <a:r>
              <a:rPr lang="en"/>
              <a:t>Algorithm ends when W is empty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traversals</a:t>
            </a:r>
            <a:endParaRPr sz="2400"/>
          </a:p>
          <a:p>
            <a:pPr indent="0" lvl="0" marL="0" rtl="0" algn="l">
              <a:spcBef>
                <a:spcPts val="0"/>
              </a:spcBef>
              <a:spcAft>
                <a:spcPts val="0"/>
              </a:spcAft>
              <a:buNone/>
            </a:pPr>
            <a:r>
              <a:rPr lang="en">
                <a:solidFill>
                  <a:srgbClr val="B7B7B7"/>
                </a:solidFill>
              </a:rPr>
              <a:t>Breadth-First </a:t>
            </a:r>
            <a:endParaRPr>
              <a:solidFill>
                <a:srgbClr val="B7B7B7"/>
              </a:solidFill>
            </a:endParaRPr>
          </a:p>
        </p:txBody>
      </p:sp>
      <p:sp>
        <p:nvSpPr>
          <p:cNvPr id="210" name="Google Shape;210;p3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Uses a queue that keeps marked vertices </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FIFO achieves that from </a:t>
            </a:r>
            <a:r>
              <a:rPr i="1" lang="en"/>
              <a:t>v</a:t>
            </a:r>
            <a:r>
              <a:rPr lang="en"/>
              <a:t>, all adjacent vertices are processed first, then all the adjacents of the adjacents of </a:t>
            </a:r>
            <a:r>
              <a:rPr i="1" lang="en"/>
              <a:t>v</a:t>
            </a:r>
            <a:r>
              <a:rPr lang="en"/>
              <a:t>...and so 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traversals</a:t>
            </a:r>
            <a:endParaRPr sz="2400"/>
          </a:p>
          <a:p>
            <a:pPr indent="0" lvl="0" marL="0" rtl="0" algn="l">
              <a:spcBef>
                <a:spcPts val="0"/>
              </a:spcBef>
              <a:spcAft>
                <a:spcPts val="0"/>
              </a:spcAft>
              <a:buNone/>
            </a:pPr>
            <a:r>
              <a:rPr lang="en">
                <a:solidFill>
                  <a:srgbClr val="B7B7B7"/>
                </a:solidFill>
              </a:rPr>
              <a:t>Breadth-First </a:t>
            </a:r>
            <a:endParaRPr>
              <a:solidFill>
                <a:srgbClr val="B7B7B7"/>
              </a:solidFill>
            </a:endParaRPr>
          </a:p>
        </p:txBody>
      </p:sp>
      <p:sp>
        <p:nvSpPr>
          <p:cNvPr id="216" name="Google Shape;216;p3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Algorithm:</a:t>
            </a:r>
            <a:endParaRPr/>
          </a:p>
          <a:p>
            <a:pPr indent="-381000" lvl="1" marL="914400" marR="0" rtl="0" algn="l">
              <a:lnSpc>
                <a:spcPct val="100000"/>
              </a:lnSpc>
              <a:spcBef>
                <a:spcPts val="0"/>
              </a:spcBef>
              <a:spcAft>
                <a:spcPts val="0"/>
              </a:spcAft>
              <a:buSzPts val="2400"/>
              <a:buAutoNum type="arabicPeriod"/>
            </a:pPr>
            <a:r>
              <a:rPr lang="en"/>
              <a:t>Mark the start node v</a:t>
            </a:r>
            <a:endParaRPr/>
          </a:p>
          <a:p>
            <a:pPr indent="-381000" lvl="1" marL="914400" marR="0" rtl="0" algn="l">
              <a:lnSpc>
                <a:spcPct val="100000"/>
              </a:lnSpc>
              <a:spcBef>
                <a:spcPts val="0"/>
              </a:spcBef>
              <a:spcAft>
                <a:spcPts val="0"/>
              </a:spcAft>
              <a:buSzPts val="2400"/>
              <a:buAutoNum type="arabicPeriod"/>
            </a:pPr>
            <a:r>
              <a:rPr lang="en"/>
              <a:t>Enqueue the start node v</a:t>
            </a:r>
            <a:endParaRPr/>
          </a:p>
          <a:p>
            <a:pPr indent="-381000" lvl="1" marL="914400" marR="0" rtl="0" algn="l">
              <a:lnSpc>
                <a:spcPct val="100000"/>
              </a:lnSpc>
              <a:spcBef>
                <a:spcPts val="0"/>
              </a:spcBef>
              <a:spcAft>
                <a:spcPts val="0"/>
              </a:spcAft>
              <a:buSzPts val="2400"/>
              <a:buAutoNum type="arabicPeriod"/>
            </a:pPr>
            <a:r>
              <a:rPr lang="en"/>
              <a:t>Repeat step 4 and 5 until queue is empty</a:t>
            </a:r>
            <a:endParaRPr/>
          </a:p>
          <a:p>
            <a:pPr indent="-381000" lvl="1" marL="914400" marR="0" rtl="0" algn="l">
              <a:lnSpc>
                <a:spcPct val="100000"/>
              </a:lnSpc>
              <a:spcBef>
                <a:spcPts val="0"/>
              </a:spcBef>
              <a:spcAft>
                <a:spcPts val="0"/>
              </a:spcAft>
              <a:buSzPts val="2400"/>
              <a:buAutoNum type="arabicPeriod"/>
            </a:pPr>
            <a:r>
              <a:rPr lang="en"/>
              <a:t>Dequeue node w from the queue, process w</a:t>
            </a:r>
            <a:endParaRPr/>
          </a:p>
          <a:p>
            <a:pPr indent="-381000" lvl="1" marL="914400" marR="0" rtl="0" algn="l">
              <a:lnSpc>
                <a:spcPct val="100000"/>
              </a:lnSpc>
              <a:spcBef>
                <a:spcPts val="0"/>
              </a:spcBef>
              <a:spcAft>
                <a:spcPts val="0"/>
              </a:spcAft>
              <a:buSzPts val="2400"/>
              <a:buAutoNum type="arabicPeriod"/>
            </a:pPr>
            <a:r>
              <a:rPr lang="en"/>
              <a:t>Enqueue all adjacents nodes to w that are not marked, marked queued nodes</a:t>
            </a:r>
            <a:endParaRPr/>
          </a:p>
          <a:p>
            <a:pPr indent="-381000" lvl="1" marL="914400" marR="0" rtl="0" algn="l">
              <a:lnSpc>
                <a:spcPct val="100000"/>
              </a:lnSpc>
              <a:spcBef>
                <a:spcPts val="0"/>
              </a:spcBef>
              <a:spcAft>
                <a:spcPts val="0"/>
              </a:spcAft>
              <a:buSzPts val="2400"/>
              <a:buAutoNum type="arabicPeriod"/>
            </a:pPr>
            <a:r>
              <a:rPr lang="en"/>
              <a:t>End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traversals</a:t>
            </a:r>
            <a:endParaRPr sz="2400"/>
          </a:p>
          <a:p>
            <a:pPr indent="0" lvl="0" marL="0" rtl="0" algn="l">
              <a:spcBef>
                <a:spcPts val="0"/>
              </a:spcBef>
              <a:spcAft>
                <a:spcPts val="0"/>
              </a:spcAft>
              <a:buNone/>
            </a:pPr>
            <a:r>
              <a:rPr lang="en">
                <a:solidFill>
                  <a:srgbClr val="B7B7B7"/>
                </a:solidFill>
              </a:rPr>
              <a:t>Breadth-First </a:t>
            </a:r>
            <a:endParaRPr>
              <a:solidFill>
                <a:srgbClr val="B7B7B7"/>
              </a:solidFill>
            </a:endParaRPr>
          </a:p>
        </p:txBody>
      </p:sp>
      <p:pic>
        <p:nvPicPr>
          <p:cNvPr id="222" name="Google Shape;222;p33"/>
          <p:cNvPicPr preferRelativeResize="0"/>
          <p:nvPr/>
        </p:nvPicPr>
        <p:blipFill>
          <a:blip r:embed="rId3">
            <a:alphaModFix/>
          </a:blip>
          <a:stretch>
            <a:fillRect/>
          </a:stretch>
        </p:blipFill>
        <p:spPr>
          <a:xfrm>
            <a:off x="304175" y="2143125"/>
            <a:ext cx="4038600" cy="2571750"/>
          </a:xfrm>
          <a:prstGeom prst="rect">
            <a:avLst/>
          </a:prstGeom>
          <a:noFill/>
          <a:ln>
            <a:noFill/>
          </a:ln>
        </p:spPr>
      </p:pic>
      <p:pic>
        <p:nvPicPr>
          <p:cNvPr id="223" name="Google Shape;223;p33"/>
          <p:cNvPicPr preferRelativeResize="0"/>
          <p:nvPr/>
        </p:nvPicPr>
        <p:blipFill>
          <a:blip r:embed="rId4">
            <a:alphaModFix/>
          </a:blip>
          <a:stretch>
            <a:fillRect/>
          </a:stretch>
        </p:blipFill>
        <p:spPr>
          <a:xfrm>
            <a:off x="4500615" y="2237848"/>
            <a:ext cx="3969983" cy="2571750"/>
          </a:xfrm>
          <a:prstGeom prst="rect">
            <a:avLst/>
          </a:prstGeom>
          <a:noFill/>
          <a:ln>
            <a:noFill/>
          </a:ln>
        </p:spPr>
      </p:pic>
      <p:sp>
        <p:nvSpPr>
          <p:cNvPr id="224" name="Google Shape;224;p33"/>
          <p:cNvSpPr txBox="1"/>
          <p:nvPr/>
        </p:nvSpPr>
        <p:spPr>
          <a:xfrm>
            <a:off x="4773800" y="2241500"/>
            <a:ext cx="1227900" cy="344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Queue</a:t>
            </a:r>
            <a:endParaRPr>
              <a:latin typeface="Courier New"/>
              <a:ea typeface="Courier New"/>
              <a:cs typeface="Courier New"/>
              <a:sym typeface="Courier New"/>
            </a:endParaRPr>
          </a:p>
        </p:txBody>
      </p:sp>
      <p:sp>
        <p:nvSpPr>
          <p:cNvPr id="225" name="Google Shape;225;p33"/>
          <p:cNvSpPr txBox="1"/>
          <p:nvPr/>
        </p:nvSpPr>
        <p:spPr>
          <a:xfrm>
            <a:off x="6221500" y="2241500"/>
            <a:ext cx="2249100" cy="344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Visited</a:t>
            </a:r>
            <a:endParaRPr>
              <a:latin typeface="Courier New"/>
              <a:ea typeface="Courier New"/>
              <a:cs typeface="Courier New"/>
              <a:sym typeface="Courier New"/>
            </a:endParaRPr>
          </a:p>
        </p:txBody>
      </p:sp>
      <p:sp>
        <p:nvSpPr>
          <p:cNvPr id="226" name="Google Shape;226;p33"/>
          <p:cNvSpPr txBox="1"/>
          <p:nvPr/>
        </p:nvSpPr>
        <p:spPr>
          <a:xfrm>
            <a:off x="4697600" y="4481375"/>
            <a:ext cx="1447800" cy="25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Empty Queue</a:t>
            </a:r>
            <a:endParaRPr>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traversals</a:t>
            </a:r>
            <a:endParaRPr sz="2400"/>
          </a:p>
          <a:p>
            <a:pPr indent="0" lvl="0" marL="0" rtl="0" algn="l">
              <a:spcBef>
                <a:spcPts val="0"/>
              </a:spcBef>
              <a:spcAft>
                <a:spcPts val="0"/>
              </a:spcAft>
              <a:buNone/>
            </a:pPr>
            <a:r>
              <a:rPr lang="en">
                <a:solidFill>
                  <a:srgbClr val="B7B7B7"/>
                </a:solidFill>
              </a:rPr>
              <a:t>Depth-First </a:t>
            </a:r>
            <a:endParaRPr>
              <a:solidFill>
                <a:srgbClr val="B7B7B7"/>
              </a:solidFill>
            </a:endParaRPr>
          </a:p>
        </p:txBody>
      </p:sp>
      <p:sp>
        <p:nvSpPr>
          <p:cNvPr id="232" name="Google Shape;232;p3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We saw that in the Breadth-First traversal, adjacents nodes </a:t>
            </a:r>
            <a:r>
              <a:rPr b="1" lang="en"/>
              <a:t>are processed in a FIFO</a:t>
            </a:r>
            <a:r>
              <a:rPr lang="en"/>
              <a:t> approach</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In Depth-First, the processing order is given by a </a:t>
            </a:r>
            <a:r>
              <a:rPr b="1" lang="en"/>
              <a:t>LIFO approach</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traversals</a:t>
            </a:r>
            <a:endParaRPr sz="2400"/>
          </a:p>
          <a:p>
            <a:pPr indent="0" lvl="0" marL="0" rtl="0" algn="l">
              <a:spcBef>
                <a:spcPts val="0"/>
              </a:spcBef>
              <a:spcAft>
                <a:spcPts val="0"/>
              </a:spcAft>
              <a:buNone/>
            </a:pPr>
            <a:r>
              <a:rPr lang="en">
                <a:solidFill>
                  <a:srgbClr val="B7B7B7"/>
                </a:solidFill>
              </a:rPr>
              <a:t>Depth-First </a:t>
            </a:r>
            <a:endParaRPr>
              <a:solidFill>
                <a:srgbClr val="B7B7B7"/>
              </a:solidFill>
            </a:endParaRPr>
          </a:p>
        </p:txBody>
      </p:sp>
      <p:sp>
        <p:nvSpPr>
          <p:cNvPr id="238" name="Google Shape;238;p3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Traverse beings with a node v. v is marked as visited and pushed to the stack. Top of the stack is popped. Each unvisited adjacent node of v is pushed to the stack. </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Continue until there are not more elements in the stack</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traversals</a:t>
            </a:r>
            <a:endParaRPr sz="2400"/>
          </a:p>
          <a:p>
            <a:pPr indent="0" lvl="0" marL="0" rtl="0" algn="l">
              <a:spcBef>
                <a:spcPts val="0"/>
              </a:spcBef>
              <a:spcAft>
                <a:spcPts val="0"/>
              </a:spcAft>
              <a:buNone/>
            </a:pPr>
            <a:r>
              <a:rPr lang="en">
                <a:solidFill>
                  <a:srgbClr val="B7B7B7"/>
                </a:solidFill>
              </a:rPr>
              <a:t>Depth-First </a:t>
            </a:r>
            <a:endParaRPr>
              <a:solidFill>
                <a:srgbClr val="B7B7B7"/>
              </a:solidFill>
            </a:endParaRPr>
          </a:p>
        </p:txBody>
      </p:sp>
      <p:pic>
        <p:nvPicPr>
          <p:cNvPr id="244" name="Google Shape;244;p36"/>
          <p:cNvPicPr preferRelativeResize="0"/>
          <p:nvPr/>
        </p:nvPicPr>
        <p:blipFill>
          <a:blip r:embed="rId3">
            <a:alphaModFix/>
          </a:blip>
          <a:stretch>
            <a:fillRect/>
          </a:stretch>
        </p:blipFill>
        <p:spPr>
          <a:xfrm>
            <a:off x="533799" y="2108649"/>
            <a:ext cx="3790275" cy="2965925"/>
          </a:xfrm>
          <a:prstGeom prst="rect">
            <a:avLst/>
          </a:prstGeom>
          <a:noFill/>
          <a:ln>
            <a:noFill/>
          </a:ln>
        </p:spPr>
      </p:pic>
      <p:pic>
        <p:nvPicPr>
          <p:cNvPr id="245" name="Google Shape;245;p36"/>
          <p:cNvPicPr preferRelativeResize="0"/>
          <p:nvPr/>
        </p:nvPicPr>
        <p:blipFill>
          <a:blip r:embed="rId4">
            <a:alphaModFix/>
          </a:blip>
          <a:stretch>
            <a:fillRect/>
          </a:stretch>
        </p:blipFill>
        <p:spPr>
          <a:xfrm>
            <a:off x="4453950" y="2247034"/>
            <a:ext cx="4232850" cy="2575600"/>
          </a:xfrm>
          <a:prstGeom prst="rect">
            <a:avLst/>
          </a:prstGeom>
          <a:noFill/>
          <a:ln>
            <a:noFill/>
          </a:ln>
        </p:spPr>
      </p:pic>
      <p:sp>
        <p:nvSpPr>
          <p:cNvPr id="246" name="Google Shape;246;p36"/>
          <p:cNvSpPr txBox="1"/>
          <p:nvPr/>
        </p:nvSpPr>
        <p:spPr>
          <a:xfrm>
            <a:off x="4773800" y="2241500"/>
            <a:ext cx="1227900" cy="344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Stack</a:t>
            </a:r>
            <a:endParaRPr>
              <a:latin typeface="Courier New"/>
              <a:ea typeface="Courier New"/>
              <a:cs typeface="Courier New"/>
              <a:sym typeface="Courier New"/>
            </a:endParaRPr>
          </a:p>
        </p:txBody>
      </p:sp>
      <p:sp>
        <p:nvSpPr>
          <p:cNvPr id="247" name="Google Shape;247;p36"/>
          <p:cNvSpPr txBox="1"/>
          <p:nvPr/>
        </p:nvSpPr>
        <p:spPr>
          <a:xfrm>
            <a:off x="6221500" y="2241500"/>
            <a:ext cx="2249100" cy="344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Visited nodes</a:t>
            </a:r>
            <a:endParaRPr>
              <a:latin typeface="Courier New"/>
              <a:ea typeface="Courier New"/>
              <a:cs typeface="Courier New"/>
              <a:sym typeface="Courier New"/>
            </a:endParaRPr>
          </a:p>
        </p:txBody>
      </p:sp>
      <p:sp>
        <p:nvSpPr>
          <p:cNvPr id="248" name="Google Shape;248;p36"/>
          <p:cNvSpPr txBox="1"/>
          <p:nvPr/>
        </p:nvSpPr>
        <p:spPr>
          <a:xfrm>
            <a:off x="4697600" y="4481375"/>
            <a:ext cx="1447800" cy="25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Empty Stack</a:t>
            </a:r>
            <a:endParaRPr>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Graphs are general data structures that have a wide range of applications:</a:t>
            </a:r>
            <a:endParaRPr/>
          </a:p>
          <a:p>
            <a:pPr indent="-381000" lvl="1" marL="914400" rtl="0" algn="l">
              <a:spcBef>
                <a:spcPts val="0"/>
              </a:spcBef>
              <a:spcAft>
                <a:spcPts val="0"/>
              </a:spcAft>
              <a:buSzPts val="2400"/>
              <a:buChar char="◆"/>
            </a:pPr>
            <a:r>
              <a:rPr lang="en"/>
              <a:t>Sociology</a:t>
            </a:r>
            <a:endParaRPr/>
          </a:p>
          <a:p>
            <a:pPr indent="-381000" lvl="1" marL="914400" rtl="0" algn="l">
              <a:spcBef>
                <a:spcPts val="0"/>
              </a:spcBef>
              <a:spcAft>
                <a:spcPts val="0"/>
              </a:spcAft>
              <a:buSzPts val="2400"/>
              <a:buChar char="◆"/>
            </a:pPr>
            <a:r>
              <a:rPr lang="en"/>
              <a:t>Chemistry</a:t>
            </a:r>
            <a:endParaRPr/>
          </a:p>
          <a:p>
            <a:pPr indent="-381000" lvl="1" marL="914400" rtl="0" algn="l">
              <a:spcBef>
                <a:spcPts val="0"/>
              </a:spcBef>
              <a:spcAft>
                <a:spcPts val="0"/>
              </a:spcAft>
              <a:buSzPts val="2400"/>
              <a:buChar char="◆"/>
            </a:pPr>
            <a:r>
              <a:rPr lang="en"/>
              <a:t>Geography</a:t>
            </a:r>
            <a:endParaRPr/>
          </a:p>
          <a:p>
            <a:pPr indent="-381000" lvl="1" marL="914400" rtl="0" algn="l">
              <a:spcBef>
                <a:spcPts val="0"/>
              </a:spcBef>
              <a:spcAft>
                <a:spcPts val="0"/>
              </a:spcAft>
              <a:buSzPts val="2400"/>
              <a:buChar char="◆"/>
            </a:pPr>
            <a:r>
              <a:rPr lang="en"/>
              <a:t>Electrical engineering</a:t>
            </a:r>
            <a:endParaRPr/>
          </a:p>
          <a:p>
            <a:pPr indent="-381000" lvl="1" marL="914400" rtl="0" algn="l">
              <a:spcBef>
                <a:spcPts val="0"/>
              </a:spcBef>
              <a:spcAft>
                <a:spcPts val="0"/>
              </a:spcAft>
              <a:buSzPts val="2400"/>
              <a:buChar char="◆"/>
            </a:pPr>
            <a:r>
              <a:rPr lang="en"/>
              <a:t>Industrial engineering</a:t>
            </a:r>
            <a:endParaRPr/>
          </a:p>
        </p:txBody>
      </p:sp>
      <p:sp>
        <p:nvSpPr>
          <p:cNvPr id="49" name="Google Shape;49;p1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pic>
        <p:nvPicPr>
          <p:cNvPr id="50" name="Google Shape;50;p10"/>
          <p:cNvPicPr preferRelativeResize="0"/>
          <p:nvPr/>
        </p:nvPicPr>
        <p:blipFill>
          <a:blip r:embed="rId3">
            <a:alphaModFix amt="67000"/>
          </a:blip>
          <a:stretch>
            <a:fillRect/>
          </a:stretch>
        </p:blipFill>
        <p:spPr>
          <a:xfrm>
            <a:off x="5528100" y="4505706"/>
            <a:ext cx="3564075" cy="2352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sp>
        <p:nvSpPr>
          <p:cNvPr id="254" name="Google Shape;254;p3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One of the most common problems is to determine the shortest path between a pair of nodes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For this kind of problem we consider a directed and weighted graph</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The length of the shortest path is the sum of the weight of each edge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sp>
        <p:nvSpPr>
          <p:cNvPr id="260" name="Google Shape;260;p38"/>
          <p:cNvSpPr txBox="1"/>
          <p:nvPr>
            <p:ph idx="1" type="body"/>
          </p:nvPr>
        </p:nvSpPr>
        <p:spPr>
          <a:xfrm>
            <a:off x="457200" y="1600200"/>
            <a:ext cx="66255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Dijkstra algorithm</a:t>
            </a:r>
            <a:r>
              <a:rPr lang="en"/>
              <a:t> finds the shortest path from an origin node to all other nodes in a graph with positive weights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Edsger Dijkstra (1930 - 2002) was a Dutch computer scientist that shaped computer programming as a recognized science</a:t>
            </a:r>
            <a:endParaRPr/>
          </a:p>
        </p:txBody>
      </p:sp>
      <p:pic>
        <p:nvPicPr>
          <p:cNvPr id="261" name="Google Shape;261;p38"/>
          <p:cNvPicPr preferRelativeResize="0"/>
          <p:nvPr/>
        </p:nvPicPr>
        <p:blipFill>
          <a:blip r:embed="rId3">
            <a:alphaModFix amt="83000"/>
          </a:blip>
          <a:stretch>
            <a:fillRect/>
          </a:stretch>
        </p:blipFill>
        <p:spPr>
          <a:xfrm flipH="1">
            <a:off x="7126100" y="4166625"/>
            <a:ext cx="2017900" cy="26913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sp>
        <p:nvSpPr>
          <p:cNvPr id="267" name="Google Shape;267;p39"/>
          <p:cNvSpPr txBox="1"/>
          <p:nvPr>
            <p:ph idx="1" type="body"/>
          </p:nvPr>
        </p:nvSpPr>
        <p:spPr>
          <a:xfrm>
            <a:off x="457200" y="1600200"/>
            <a:ext cx="78711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Dijkstra algorithm</a:t>
            </a:r>
            <a:r>
              <a:rPr lang="en"/>
              <a:t> is an avid algorithm that selects the best solution on each step</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Let’s see how it works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0"/>
          <p:cNvSpPr/>
          <p:nvPr/>
        </p:nvSpPr>
        <p:spPr>
          <a:xfrm>
            <a:off x="591775"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a:t>
            </a:r>
            <a:endParaRPr b="1"/>
          </a:p>
        </p:txBody>
      </p:sp>
      <p:sp>
        <p:nvSpPr>
          <p:cNvPr id="273" name="Google Shape;273;p40"/>
          <p:cNvSpPr/>
          <p:nvPr/>
        </p:nvSpPr>
        <p:spPr>
          <a:xfrm>
            <a:off x="207545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a:t>
            </a:r>
            <a:endParaRPr b="1"/>
          </a:p>
        </p:txBody>
      </p:sp>
      <p:sp>
        <p:nvSpPr>
          <p:cNvPr id="274" name="Google Shape;274;p40"/>
          <p:cNvSpPr/>
          <p:nvPr/>
        </p:nvSpPr>
        <p:spPr>
          <a:xfrm>
            <a:off x="396250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e</a:t>
            </a:r>
            <a:endParaRPr b="1"/>
          </a:p>
        </p:txBody>
      </p:sp>
      <p:sp>
        <p:nvSpPr>
          <p:cNvPr id="275" name="Google Shape;275;p40"/>
          <p:cNvSpPr/>
          <p:nvPr/>
        </p:nvSpPr>
        <p:spPr>
          <a:xfrm>
            <a:off x="3962500" y="3796775"/>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g</a:t>
            </a:r>
            <a:endParaRPr b="1"/>
          </a:p>
        </p:txBody>
      </p:sp>
      <p:sp>
        <p:nvSpPr>
          <p:cNvPr id="276" name="Google Shape;276;p40"/>
          <p:cNvSpPr/>
          <p:nvPr/>
        </p:nvSpPr>
        <p:spPr>
          <a:xfrm>
            <a:off x="307050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f</a:t>
            </a:r>
            <a:endParaRPr b="1"/>
          </a:p>
        </p:txBody>
      </p:sp>
      <p:sp>
        <p:nvSpPr>
          <p:cNvPr id="277" name="Google Shape;277;p40"/>
          <p:cNvSpPr/>
          <p:nvPr/>
        </p:nvSpPr>
        <p:spPr>
          <a:xfrm>
            <a:off x="207545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d</a:t>
            </a:r>
            <a:endParaRPr b="1"/>
          </a:p>
        </p:txBody>
      </p:sp>
      <p:sp>
        <p:nvSpPr>
          <p:cNvPr id="278" name="Google Shape;278;p40"/>
          <p:cNvSpPr/>
          <p:nvPr/>
        </p:nvSpPr>
        <p:spPr>
          <a:xfrm>
            <a:off x="591775"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b</a:t>
            </a:r>
            <a:endParaRPr b="1"/>
          </a:p>
        </p:txBody>
      </p:sp>
      <p:cxnSp>
        <p:nvCxnSpPr>
          <p:cNvPr id="279" name="Google Shape;279;p40"/>
          <p:cNvCxnSpPr>
            <a:stCxn id="272" idx="6"/>
            <a:endCxn id="273" idx="2"/>
          </p:cNvCxnSpPr>
          <p:nvPr/>
        </p:nvCxnSpPr>
        <p:spPr>
          <a:xfrm>
            <a:off x="1021975" y="21248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280" name="Google Shape;280;p40"/>
          <p:cNvCxnSpPr>
            <a:stCxn id="273" idx="6"/>
            <a:endCxn id="274" idx="2"/>
          </p:cNvCxnSpPr>
          <p:nvPr/>
        </p:nvCxnSpPr>
        <p:spPr>
          <a:xfrm>
            <a:off x="2505650" y="2124850"/>
            <a:ext cx="1456800" cy="0"/>
          </a:xfrm>
          <a:prstGeom prst="straightConnector1">
            <a:avLst/>
          </a:prstGeom>
          <a:noFill/>
          <a:ln cap="flat" cmpd="sng" w="19050">
            <a:solidFill>
              <a:schemeClr val="dk2"/>
            </a:solidFill>
            <a:prstDash val="solid"/>
            <a:round/>
            <a:headEnd len="med" w="med" type="none"/>
            <a:tailEnd len="med" w="med" type="none"/>
          </a:ln>
        </p:spPr>
      </p:cxnSp>
      <p:cxnSp>
        <p:nvCxnSpPr>
          <p:cNvPr id="281" name="Google Shape;281;p40"/>
          <p:cNvCxnSpPr>
            <a:stCxn id="278" idx="6"/>
            <a:endCxn id="277" idx="2"/>
          </p:cNvCxnSpPr>
          <p:nvPr/>
        </p:nvCxnSpPr>
        <p:spPr>
          <a:xfrm>
            <a:off x="1021975" y="39850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282" name="Google Shape;282;p40"/>
          <p:cNvCxnSpPr>
            <a:stCxn id="277" idx="6"/>
            <a:endCxn id="276" idx="2"/>
          </p:cNvCxnSpPr>
          <p:nvPr/>
        </p:nvCxnSpPr>
        <p:spPr>
          <a:xfrm>
            <a:off x="2505650" y="3985050"/>
            <a:ext cx="564900" cy="0"/>
          </a:xfrm>
          <a:prstGeom prst="straightConnector1">
            <a:avLst/>
          </a:prstGeom>
          <a:noFill/>
          <a:ln cap="flat" cmpd="sng" w="19050">
            <a:solidFill>
              <a:schemeClr val="dk2"/>
            </a:solidFill>
            <a:prstDash val="solid"/>
            <a:round/>
            <a:headEnd len="med" w="med" type="none"/>
            <a:tailEnd len="med" w="med" type="none"/>
          </a:ln>
        </p:spPr>
      </p:cxnSp>
      <p:cxnSp>
        <p:nvCxnSpPr>
          <p:cNvPr id="283" name="Google Shape;283;p40"/>
          <p:cNvCxnSpPr>
            <a:stCxn id="276" idx="6"/>
            <a:endCxn id="275" idx="2"/>
          </p:cNvCxnSpPr>
          <p:nvPr/>
        </p:nvCxnSpPr>
        <p:spPr>
          <a:xfrm>
            <a:off x="3500700" y="3985050"/>
            <a:ext cx="461700" cy="0"/>
          </a:xfrm>
          <a:prstGeom prst="straightConnector1">
            <a:avLst/>
          </a:prstGeom>
          <a:noFill/>
          <a:ln cap="flat" cmpd="sng" w="19050">
            <a:solidFill>
              <a:schemeClr val="dk2"/>
            </a:solidFill>
            <a:prstDash val="solid"/>
            <a:round/>
            <a:headEnd len="med" w="med" type="none"/>
            <a:tailEnd len="med" w="med" type="none"/>
          </a:ln>
        </p:spPr>
      </p:cxnSp>
      <p:cxnSp>
        <p:nvCxnSpPr>
          <p:cNvPr id="284" name="Google Shape;284;p40"/>
          <p:cNvCxnSpPr>
            <a:stCxn id="272" idx="4"/>
            <a:endCxn id="278" idx="0"/>
          </p:cNvCxnSpPr>
          <p:nvPr/>
        </p:nvCxnSpPr>
        <p:spPr>
          <a:xfrm>
            <a:off x="806875"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285" name="Google Shape;285;p40"/>
          <p:cNvCxnSpPr>
            <a:stCxn id="272" idx="5"/>
            <a:endCxn id="277" idx="0"/>
          </p:cNvCxnSpPr>
          <p:nvPr/>
        </p:nvCxnSpPr>
        <p:spPr>
          <a:xfrm>
            <a:off x="958974" y="2257963"/>
            <a:ext cx="1331700" cy="1538700"/>
          </a:xfrm>
          <a:prstGeom prst="straightConnector1">
            <a:avLst/>
          </a:prstGeom>
          <a:noFill/>
          <a:ln cap="flat" cmpd="sng" w="19050">
            <a:solidFill>
              <a:schemeClr val="dk2"/>
            </a:solidFill>
            <a:prstDash val="solid"/>
            <a:round/>
            <a:headEnd len="med" w="med" type="none"/>
            <a:tailEnd len="med" w="med" type="none"/>
          </a:ln>
        </p:spPr>
      </p:cxnSp>
      <p:cxnSp>
        <p:nvCxnSpPr>
          <p:cNvPr id="286" name="Google Shape;286;p40"/>
          <p:cNvCxnSpPr>
            <a:stCxn id="273" idx="4"/>
            <a:endCxn id="277" idx="0"/>
          </p:cNvCxnSpPr>
          <p:nvPr/>
        </p:nvCxnSpPr>
        <p:spPr>
          <a:xfrm>
            <a:off x="2290550"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287" name="Google Shape;287;p40"/>
          <p:cNvCxnSpPr>
            <a:stCxn id="273" idx="5"/>
            <a:endCxn id="276" idx="0"/>
          </p:cNvCxnSpPr>
          <p:nvPr/>
        </p:nvCxnSpPr>
        <p:spPr>
          <a:xfrm>
            <a:off x="2442649" y="2257963"/>
            <a:ext cx="843000" cy="1538700"/>
          </a:xfrm>
          <a:prstGeom prst="straightConnector1">
            <a:avLst/>
          </a:prstGeom>
          <a:noFill/>
          <a:ln cap="flat" cmpd="sng" w="19050">
            <a:solidFill>
              <a:schemeClr val="dk2"/>
            </a:solidFill>
            <a:prstDash val="solid"/>
            <a:round/>
            <a:headEnd len="med" w="med" type="none"/>
            <a:tailEnd len="med" w="med" type="none"/>
          </a:ln>
        </p:spPr>
      </p:cxnSp>
      <p:cxnSp>
        <p:nvCxnSpPr>
          <p:cNvPr id="288" name="Google Shape;288;p40"/>
          <p:cNvCxnSpPr>
            <a:stCxn id="273" idx="5"/>
            <a:endCxn id="275" idx="0"/>
          </p:cNvCxnSpPr>
          <p:nvPr/>
        </p:nvCxnSpPr>
        <p:spPr>
          <a:xfrm>
            <a:off x="2442649" y="2257963"/>
            <a:ext cx="1734900" cy="1538700"/>
          </a:xfrm>
          <a:prstGeom prst="straightConnector1">
            <a:avLst/>
          </a:prstGeom>
          <a:noFill/>
          <a:ln cap="flat" cmpd="sng" w="19050">
            <a:solidFill>
              <a:schemeClr val="dk2"/>
            </a:solidFill>
            <a:prstDash val="solid"/>
            <a:round/>
            <a:headEnd len="med" w="med" type="none"/>
            <a:tailEnd len="med" w="med" type="none"/>
          </a:ln>
        </p:spPr>
      </p:cxnSp>
      <p:cxnSp>
        <p:nvCxnSpPr>
          <p:cNvPr id="289" name="Google Shape;289;p40"/>
          <p:cNvCxnSpPr>
            <a:stCxn id="274" idx="4"/>
            <a:endCxn id="276" idx="0"/>
          </p:cNvCxnSpPr>
          <p:nvPr/>
        </p:nvCxnSpPr>
        <p:spPr>
          <a:xfrm flipH="1">
            <a:off x="3285700" y="2313100"/>
            <a:ext cx="891900" cy="1483800"/>
          </a:xfrm>
          <a:prstGeom prst="straightConnector1">
            <a:avLst/>
          </a:prstGeom>
          <a:noFill/>
          <a:ln cap="flat" cmpd="sng" w="19050">
            <a:solidFill>
              <a:schemeClr val="dk2"/>
            </a:solidFill>
            <a:prstDash val="solid"/>
            <a:round/>
            <a:headEnd len="med" w="med" type="none"/>
            <a:tailEnd len="med" w="med" type="none"/>
          </a:ln>
        </p:spPr>
      </p:cxnSp>
      <p:cxnSp>
        <p:nvCxnSpPr>
          <p:cNvPr id="290" name="Google Shape;290;p40"/>
          <p:cNvCxnSpPr>
            <a:stCxn id="274" idx="4"/>
            <a:endCxn id="275" idx="0"/>
          </p:cNvCxnSpPr>
          <p:nvPr/>
        </p:nvCxnSpPr>
        <p:spPr>
          <a:xfrm>
            <a:off x="4177600" y="2313100"/>
            <a:ext cx="0" cy="1483800"/>
          </a:xfrm>
          <a:prstGeom prst="straightConnector1">
            <a:avLst/>
          </a:prstGeom>
          <a:noFill/>
          <a:ln cap="flat" cmpd="sng" w="19050">
            <a:solidFill>
              <a:schemeClr val="dk2"/>
            </a:solidFill>
            <a:prstDash val="solid"/>
            <a:round/>
            <a:headEnd len="med" w="med" type="none"/>
            <a:tailEnd len="med" w="med" type="none"/>
          </a:ln>
        </p:spPr>
      </p:cxnSp>
      <p:sp>
        <p:nvSpPr>
          <p:cNvPr id="291" name="Google Shape;291;p40"/>
          <p:cNvSpPr txBox="1"/>
          <p:nvPr/>
        </p:nvSpPr>
        <p:spPr>
          <a:xfrm>
            <a:off x="1291025" y="190075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292" name="Google Shape;292;p40"/>
          <p:cNvSpPr txBox="1"/>
          <p:nvPr/>
        </p:nvSpPr>
        <p:spPr>
          <a:xfrm>
            <a:off x="3003225" y="188120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293" name="Google Shape;293;p40"/>
          <p:cNvSpPr txBox="1"/>
          <p:nvPr/>
        </p:nvSpPr>
        <p:spPr>
          <a:xfrm>
            <a:off x="4101450"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94" name="Google Shape;294;p40"/>
          <p:cNvSpPr txBox="1"/>
          <p:nvPr/>
        </p:nvSpPr>
        <p:spPr>
          <a:xfrm>
            <a:off x="3500700"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95" name="Google Shape;295;p40"/>
          <p:cNvSpPr txBox="1"/>
          <p:nvPr/>
        </p:nvSpPr>
        <p:spPr>
          <a:xfrm>
            <a:off x="25572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sp>
        <p:nvSpPr>
          <p:cNvPr id="296" name="Google Shape;296;p40"/>
          <p:cNvSpPr txBox="1"/>
          <p:nvPr/>
        </p:nvSpPr>
        <p:spPr>
          <a:xfrm>
            <a:off x="12910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97" name="Google Shape;297;p40"/>
          <p:cNvSpPr txBox="1"/>
          <p:nvPr/>
        </p:nvSpPr>
        <p:spPr>
          <a:xfrm>
            <a:off x="336275"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98" name="Google Shape;298;p40"/>
          <p:cNvSpPr txBox="1"/>
          <p:nvPr/>
        </p:nvSpPr>
        <p:spPr>
          <a:xfrm>
            <a:off x="1483775" y="27723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299" name="Google Shape;299;p40"/>
          <p:cNvSpPr txBox="1"/>
          <p:nvPr/>
        </p:nvSpPr>
        <p:spPr>
          <a:xfrm>
            <a:off x="2261413" y="3054863"/>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300" name="Google Shape;300;p40"/>
          <p:cNvSpPr txBox="1"/>
          <p:nvPr/>
        </p:nvSpPr>
        <p:spPr>
          <a:xfrm>
            <a:off x="2698413" y="32016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01" name="Google Shape;301;p40"/>
          <p:cNvSpPr txBox="1"/>
          <p:nvPr/>
        </p:nvSpPr>
        <p:spPr>
          <a:xfrm>
            <a:off x="3155613" y="27444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302" name="Google Shape;302;p40"/>
          <p:cNvSpPr txBox="1"/>
          <p:nvPr/>
        </p:nvSpPr>
        <p:spPr>
          <a:xfrm>
            <a:off x="3689013" y="25920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graphicFrame>
        <p:nvGraphicFramePr>
          <p:cNvPr id="303" name="Google Shape;303;p40"/>
          <p:cNvGraphicFramePr/>
          <p:nvPr/>
        </p:nvGraphicFramePr>
        <p:xfrm>
          <a:off x="4827475" y="2095500"/>
          <a:ext cx="3000000" cy="3000000"/>
        </p:xfrm>
        <a:graphic>
          <a:graphicData uri="http://schemas.openxmlformats.org/drawingml/2006/table">
            <a:tbl>
              <a:tblPr>
                <a:noFill/>
                <a:tableStyleId>{1D4B8E77-8DC6-49F7-AA46-EE8F0AC8EC1D}</a:tableStyleId>
              </a:tblPr>
              <a:tblGrid>
                <a:gridCol w="508225"/>
                <a:gridCol w="508225"/>
                <a:gridCol w="508225"/>
                <a:gridCol w="508225"/>
                <a:gridCol w="508225"/>
                <a:gridCol w="508225"/>
                <a:gridCol w="508225"/>
                <a:gridCol w="508225"/>
              </a:tblGrid>
              <a:tr h="381000">
                <a:tc>
                  <a:txBody>
                    <a:bodyPr/>
                    <a:lstStyle/>
                    <a:p>
                      <a:pPr indent="0" lvl="0" marL="0" rtl="0" algn="ctr">
                        <a:spcBef>
                          <a:spcPts val="0"/>
                        </a:spcBef>
                        <a:spcAft>
                          <a:spcPts val="0"/>
                        </a:spcAft>
                        <a:buNone/>
                      </a:pPr>
                      <a:r>
                        <a:rPr lang="en" sz="1800">
                          <a:latin typeface="Droid Sans"/>
                          <a:ea typeface="Droid Sans"/>
                          <a:cs typeface="Droid Sans"/>
                          <a:sym typeface="Droid Sans"/>
                        </a:rPr>
                        <a:t>v</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e</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f</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g</a:t>
                      </a:r>
                      <a:endParaRPr sz="1800">
                        <a:latin typeface="Droid Sans"/>
                        <a:ea typeface="Droid Sans"/>
                        <a:cs typeface="Droid Sans"/>
                        <a:sym typeface="Droid Sans"/>
                      </a:endParaRPr>
                    </a:p>
                  </a:txBody>
                  <a:tcPr marT="91425" marB="91425" marR="91425" marL="91425">
                    <a:solidFill>
                      <a:srgbClr val="F3F3F3"/>
                    </a:solidFill>
                  </a:tcPr>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bl>
          </a:graphicData>
        </a:graphic>
      </p:graphicFrame>
      <p:sp>
        <p:nvSpPr>
          <p:cNvPr id="304" name="Google Shape;304;p4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p:nvPr/>
        </p:nvSpPr>
        <p:spPr>
          <a:xfrm>
            <a:off x="591775"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a:t>
            </a:r>
            <a:endParaRPr b="1"/>
          </a:p>
        </p:txBody>
      </p:sp>
      <p:sp>
        <p:nvSpPr>
          <p:cNvPr id="310" name="Google Shape;310;p41"/>
          <p:cNvSpPr/>
          <p:nvPr/>
        </p:nvSpPr>
        <p:spPr>
          <a:xfrm>
            <a:off x="207545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a:t>
            </a:r>
            <a:endParaRPr b="1"/>
          </a:p>
        </p:txBody>
      </p:sp>
      <p:sp>
        <p:nvSpPr>
          <p:cNvPr id="311" name="Google Shape;311;p41"/>
          <p:cNvSpPr/>
          <p:nvPr/>
        </p:nvSpPr>
        <p:spPr>
          <a:xfrm>
            <a:off x="396250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e</a:t>
            </a:r>
            <a:endParaRPr b="1"/>
          </a:p>
        </p:txBody>
      </p:sp>
      <p:sp>
        <p:nvSpPr>
          <p:cNvPr id="312" name="Google Shape;312;p41"/>
          <p:cNvSpPr/>
          <p:nvPr/>
        </p:nvSpPr>
        <p:spPr>
          <a:xfrm>
            <a:off x="3962500" y="3796775"/>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g</a:t>
            </a:r>
            <a:endParaRPr b="1"/>
          </a:p>
        </p:txBody>
      </p:sp>
      <p:sp>
        <p:nvSpPr>
          <p:cNvPr id="313" name="Google Shape;313;p41"/>
          <p:cNvSpPr/>
          <p:nvPr/>
        </p:nvSpPr>
        <p:spPr>
          <a:xfrm>
            <a:off x="307050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f</a:t>
            </a:r>
            <a:endParaRPr b="1"/>
          </a:p>
        </p:txBody>
      </p:sp>
      <p:sp>
        <p:nvSpPr>
          <p:cNvPr id="314" name="Google Shape;314;p41"/>
          <p:cNvSpPr/>
          <p:nvPr/>
        </p:nvSpPr>
        <p:spPr>
          <a:xfrm>
            <a:off x="207545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d</a:t>
            </a:r>
            <a:endParaRPr b="1"/>
          </a:p>
        </p:txBody>
      </p:sp>
      <p:sp>
        <p:nvSpPr>
          <p:cNvPr id="315" name="Google Shape;315;p41"/>
          <p:cNvSpPr/>
          <p:nvPr/>
        </p:nvSpPr>
        <p:spPr>
          <a:xfrm>
            <a:off x="591775"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b</a:t>
            </a:r>
            <a:endParaRPr b="1"/>
          </a:p>
        </p:txBody>
      </p:sp>
      <p:cxnSp>
        <p:nvCxnSpPr>
          <p:cNvPr id="316" name="Google Shape;316;p41"/>
          <p:cNvCxnSpPr>
            <a:stCxn id="309" idx="6"/>
            <a:endCxn id="310" idx="2"/>
          </p:cNvCxnSpPr>
          <p:nvPr/>
        </p:nvCxnSpPr>
        <p:spPr>
          <a:xfrm>
            <a:off x="1021975" y="21248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317" name="Google Shape;317;p41"/>
          <p:cNvCxnSpPr>
            <a:stCxn id="310" idx="6"/>
            <a:endCxn id="311" idx="2"/>
          </p:cNvCxnSpPr>
          <p:nvPr/>
        </p:nvCxnSpPr>
        <p:spPr>
          <a:xfrm>
            <a:off x="2505650" y="2124850"/>
            <a:ext cx="1456800" cy="0"/>
          </a:xfrm>
          <a:prstGeom prst="straightConnector1">
            <a:avLst/>
          </a:prstGeom>
          <a:noFill/>
          <a:ln cap="flat" cmpd="sng" w="19050">
            <a:solidFill>
              <a:schemeClr val="dk2"/>
            </a:solidFill>
            <a:prstDash val="solid"/>
            <a:round/>
            <a:headEnd len="med" w="med" type="none"/>
            <a:tailEnd len="med" w="med" type="none"/>
          </a:ln>
        </p:spPr>
      </p:cxnSp>
      <p:cxnSp>
        <p:nvCxnSpPr>
          <p:cNvPr id="318" name="Google Shape;318;p41"/>
          <p:cNvCxnSpPr>
            <a:stCxn id="315" idx="6"/>
            <a:endCxn id="314" idx="2"/>
          </p:cNvCxnSpPr>
          <p:nvPr/>
        </p:nvCxnSpPr>
        <p:spPr>
          <a:xfrm>
            <a:off x="1021975" y="39850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319" name="Google Shape;319;p41"/>
          <p:cNvCxnSpPr>
            <a:stCxn id="314" idx="6"/>
            <a:endCxn id="313" idx="2"/>
          </p:cNvCxnSpPr>
          <p:nvPr/>
        </p:nvCxnSpPr>
        <p:spPr>
          <a:xfrm>
            <a:off x="2505650" y="3985050"/>
            <a:ext cx="564900" cy="0"/>
          </a:xfrm>
          <a:prstGeom prst="straightConnector1">
            <a:avLst/>
          </a:prstGeom>
          <a:noFill/>
          <a:ln cap="flat" cmpd="sng" w="19050">
            <a:solidFill>
              <a:schemeClr val="dk2"/>
            </a:solidFill>
            <a:prstDash val="solid"/>
            <a:round/>
            <a:headEnd len="med" w="med" type="none"/>
            <a:tailEnd len="med" w="med" type="none"/>
          </a:ln>
        </p:spPr>
      </p:cxnSp>
      <p:cxnSp>
        <p:nvCxnSpPr>
          <p:cNvPr id="320" name="Google Shape;320;p41"/>
          <p:cNvCxnSpPr>
            <a:stCxn id="313" idx="6"/>
            <a:endCxn id="312" idx="2"/>
          </p:cNvCxnSpPr>
          <p:nvPr/>
        </p:nvCxnSpPr>
        <p:spPr>
          <a:xfrm>
            <a:off x="3500700" y="3985050"/>
            <a:ext cx="461700" cy="0"/>
          </a:xfrm>
          <a:prstGeom prst="straightConnector1">
            <a:avLst/>
          </a:prstGeom>
          <a:noFill/>
          <a:ln cap="flat" cmpd="sng" w="19050">
            <a:solidFill>
              <a:schemeClr val="dk2"/>
            </a:solidFill>
            <a:prstDash val="solid"/>
            <a:round/>
            <a:headEnd len="med" w="med" type="none"/>
            <a:tailEnd len="med" w="med" type="none"/>
          </a:ln>
        </p:spPr>
      </p:cxnSp>
      <p:cxnSp>
        <p:nvCxnSpPr>
          <p:cNvPr id="321" name="Google Shape;321;p41"/>
          <p:cNvCxnSpPr>
            <a:stCxn id="309" idx="4"/>
            <a:endCxn id="315" idx="0"/>
          </p:cNvCxnSpPr>
          <p:nvPr/>
        </p:nvCxnSpPr>
        <p:spPr>
          <a:xfrm>
            <a:off x="806875"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322" name="Google Shape;322;p41"/>
          <p:cNvCxnSpPr>
            <a:stCxn id="309" idx="5"/>
            <a:endCxn id="314" idx="0"/>
          </p:cNvCxnSpPr>
          <p:nvPr/>
        </p:nvCxnSpPr>
        <p:spPr>
          <a:xfrm>
            <a:off x="958974" y="2257963"/>
            <a:ext cx="1331700" cy="1538700"/>
          </a:xfrm>
          <a:prstGeom prst="straightConnector1">
            <a:avLst/>
          </a:prstGeom>
          <a:noFill/>
          <a:ln cap="flat" cmpd="sng" w="19050">
            <a:solidFill>
              <a:schemeClr val="dk2"/>
            </a:solidFill>
            <a:prstDash val="solid"/>
            <a:round/>
            <a:headEnd len="med" w="med" type="none"/>
            <a:tailEnd len="med" w="med" type="none"/>
          </a:ln>
        </p:spPr>
      </p:cxnSp>
      <p:cxnSp>
        <p:nvCxnSpPr>
          <p:cNvPr id="323" name="Google Shape;323;p41"/>
          <p:cNvCxnSpPr>
            <a:stCxn id="310" idx="4"/>
            <a:endCxn id="314" idx="0"/>
          </p:cNvCxnSpPr>
          <p:nvPr/>
        </p:nvCxnSpPr>
        <p:spPr>
          <a:xfrm>
            <a:off x="2290550"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324" name="Google Shape;324;p41"/>
          <p:cNvCxnSpPr>
            <a:stCxn id="310" idx="5"/>
            <a:endCxn id="313" idx="0"/>
          </p:cNvCxnSpPr>
          <p:nvPr/>
        </p:nvCxnSpPr>
        <p:spPr>
          <a:xfrm>
            <a:off x="2442649" y="2257963"/>
            <a:ext cx="843000" cy="1538700"/>
          </a:xfrm>
          <a:prstGeom prst="straightConnector1">
            <a:avLst/>
          </a:prstGeom>
          <a:noFill/>
          <a:ln cap="flat" cmpd="sng" w="19050">
            <a:solidFill>
              <a:schemeClr val="dk2"/>
            </a:solidFill>
            <a:prstDash val="solid"/>
            <a:round/>
            <a:headEnd len="med" w="med" type="none"/>
            <a:tailEnd len="med" w="med" type="none"/>
          </a:ln>
        </p:spPr>
      </p:cxnSp>
      <p:cxnSp>
        <p:nvCxnSpPr>
          <p:cNvPr id="325" name="Google Shape;325;p41"/>
          <p:cNvCxnSpPr>
            <a:stCxn id="310" idx="5"/>
            <a:endCxn id="312" idx="0"/>
          </p:cNvCxnSpPr>
          <p:nvPr/>
        </p:nvCxnSpPr>
        <p:spPr>
          <a:xfrm>
            <a:off x="2442649" y="2257963"/>
            <a:ext cx="1734900" cy="1538700"/>
          </a:xfrm>
          <a:prstGeom prst="straightConnector1">
            <a:avLst/>
          </a:prstGeom>
          <a:noFill/>
          <a:ln cap="flat" cmpd="sng" w="19050">
            <a:solidFill>
              <a:schemeClr val="dk2"/>
            </a:solidFill>
            <a:prstDash val="solid"/>
            <a:round/>
            <a:headEnd len="med" w="med" type="none"/>
            <a:tailEnd len="med" w="med" type="none"/>
          </a:ln>
        </p:spPr>
      </p:cxnSp>
      <p:cxnSp>
        <p:nvCxnSpPr>
          <p:cNvPr id="326" name="Google Shape;326;p41"/>
          <p:cNvCxnSpPr>
            <a:stCxn id="311" idx="4"/>
            <a:endCxn id="313" idx="0"/>
          </p:cNvCxnSpPr>
          <p:nvPr/>
        </p:nvCxnSpPr>
        <p:spPr>
          <a:xfrm flipH="1">
            <a:off x="3285700" y="2313100"/>
            <a:ext cx="891900" cy="1483800"/>
          </a:xfrm>
          <a:prstGeom prst="straightConnector1">
            <a:avLst/>
          </a:prstGeom>
          <a:noFill/>
          <a:ln cap="flat" cmpd="sng" w="19050">
            <a:solidFill>
              <a:schemeClr val="dk2"/>
            </a:solidFill>
            <a:prstDash val="solid"/>
            <a:round/>
            <a:headEnd len="med" w="med" type="none"/>
            <a:tailEnd len="med" w="med" type="none"/>
          </a:ln>
        </p:spPr>
      </p:cxnSp>
      <p:cxnSp>
        <p:nvCxnSpPr>
          <p:cNvPr id="327" name="Google Shape;327;p41"/>
          <p:cNvCxnSpPr>
            <a:stCxn id="311" idx="4"/>
            <a:endCxn id="312" idx="0"/>
          </p:cNvCxnSpPr>
          <p:nvPr/>
        </p:nvCxnSpPr>
        <p:spPr>
          <a:xfrm>
            <a:off x="4177600" y="2313100"/>
            <a:ext cx="0" cy="1483800"/>
          </a:xfrm>
          <a:prstGeom prst="straightConnector1">
            <a:avLst/>
          </a:prstGeom>
          <a:noFill/>
          <a:ln cap="flat" cmpd="sng" w="19050">
            <a:solidFill>
              <a:schemeClr val="dk2"/>
            </a:solidFill>
            <a:prstDash val="solid"/>
            <a:round/>
            <a:headEnd len="med" w="med" type="none"/>
            <a:tailEnd len="med" w="med" type="none"/>
          </a:ln>
        </p:spPr>
      </p:cxnSp>
      <p:sp>
        <p:nvSpPr>
          <p:cNvPr id="328" name="Google Shape;328;p41"/>
          <p:cNvSpPr txBox="1"/>
          <p:nvPr/>
        </p:nvSpPr>
        <p:spPr>
          <a:xfrm>
            <a:off x="1291025" y="190075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329" name="Google Shape;329;p41"/>
          <p:cNvSpPr txBox="1"/>
          <p:nvPr/>
        </p:nvSpPr>
        <p:spPr>
          <a:xfrm>
            <a:off x="3003225" y="188120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330" name="Google Shape;330;p41"/>
          <p:cNvSpPr txBox="1"/>
          <p:nvPr/>
        </p:nvSpPr>
        <p:spPr>
          <a:xfrm>
            <a:off x="4101450"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331" name="Google Shape;331;p41"/>
          <p:cNvSpPr txBox="1"/>
          <p:nvPr/>
        </p:nvSpPr>
        <p:spPr>
          <a:xfrm>
            <a:off x="3500700"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32" name="Google Shape;332;p41"/>
          <p:cNvSpPr txBox="1"/>
          <p:nvPr/>
        </p:nvSpPr>
        <p:spPr>
          <a:xfrm>
            <a:off x="25572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sp>
        <p:nvSpPr>
          <p:cNvPr id="333" name="Google Shape;333;p41"/>
          <p:cNvSpPr txBox="1"/>
          <p:nvPr/>
        </p:nvSpPr>
        <p:spPr>
          <a:xfrm>
            <a:off x="12910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334" name="Google Shape;334;p41"/>
          <p:cNvSpPr txBox="1"/>
          <p:nvPr/>
        </p:nvSpPr>
        <p:spPr>
          <a:xfrm>
            <a:off x="336275"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335" name="Google Shape;335;p41"/>
          <p:cNvSpPr txBox="1"/>
          <p:nvPr/>
        </p:nvSpPr>
        <p:spPr>
          <a:xfrm>
            <a:off x="1483775" y="27723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336" name="Google Shape;336;p41"/>
          <p:cNvSpPr txBox="1"/>
          <p:nvPr/>
        </p:nvSpPr>
        <p:spPr>
          <a:xfrm>
            <a:off x="2261413" y="3054863"/>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337" name="Google Shape;337;p41"/>
          <p:cNvSpPr txBox="1"/>
          <p:nvPr/>
        </p:nvSpPr>
        <p:spPr>
          <a:xfrm>
            <a:off x="2698413" y="32016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38" name="Google Shape;338;p41"/>
          <p:cNvSpPr txBox="1"/>
          <p:nvPr/>
        </p:nvSpPr>
        <p:spPr>
          <a:xfrm>
            <a:off x="3155613" y="27444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339" name="Google Shape;339;p41"/>
          <p:cNvSpPr txBox="1"/>
          <p:nvPr/>
        </p:nvSpPr>
        <p:spPr>
          <a:xfrm>
            <a:off x="3689013" y="25920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340" name="Google Shape;340;p41"/>
          <p:cNvSpPr/>
          <p:nvPr/>
        </p:nvSpPr>
        <p:spPr>
          <a:xfrm>
            <a:off x="1062425" y="4820900"/>
            <a:ext cx="2886600" cy="1283100"/>
          </a:xfrm>
          <a:prstGeom prst="wedgeRoundRectCallout">
            <a:avLst>
              <a:gd fmla="val -22236" name="adj1"/>
              <a:gd fmla="val -87474"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Let’s find the shortest path from a to every other vertex</a:t>
            </a:r>
            <a:endParaRPr sz="1800"/>
          </a:p>
        </p:txBody>
      </p:sp>
      <p:graphicFrame>
        <p:nvGraphicFramePr>
          <p:cNvPr id="341" name="Google Shape;341;p41"/>
          <p:cNvGraphicFramePr/>
          <p:nvPr/>
        </p:nvGraphicFramePr>
        <p:xfrm>
          <a:off x="4827475" y="2095500"/>
          <a:ext cx="3000000" cy="3000000"/>
        </p:xfrm>
        <a:graphic>
          <a:graphicData uri="http://schemas.openxmlformats.org/drawingml/2006/table">
            <a:tbl>
              <a:tblPr>
                <a:noFill/>
                <a:tableStyleId>{1D4B8E77-8DC6-49F7-AA46-EE8F0AC8EC1D}</a:tableStyleId>
              </a:tblPr>
              <a:tblGrid>
                <a:gridCol w="513225"/>
                <a:gridCol w="513225"/>
                <a:gridCol w="513225"/>
                <a:gridCol w="513225"/>
                <a:gridCol w="513225"/>
                <a:gridCol w="513225"/>
                <a:gridCol w="513225"/>
                <a:gridCol w="513225"/>
              </a:tblGrid>
              <a:tr h="381000">
                <a:tc>
                  <a:txBody>
                    <a:bodyPr/>
                    <a:lstStyle/>
                    <a:p>
                      <a:pPr indent="0" lvl="0" marL="0" rtl="0" algn="ctr">
                        <a:spcBef>
                          <a:spcPts val="0"/>
                        </a:spcBef>
                        <a:spcAft>
                          <a:spcPts val="0"/>
                        </a:spcAft>
                        <a:buNone/>
                      </a:pPr>
                      <a:r>
                        <a:rPr lang="en" sz="1800">
                          <a:latin typeface="Droid Sans"/>
                          <a:ea typeface="Droid Sans"/>
                          <a:cs typeface="Droid Sans"/>
                          <a:sym typeface="Droid Sans"/>
                        </a:rPr>
                        <a:t>v</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e</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f</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g</a:t>
                      </a:r>
                      <a:endParaRPr sz="1800">
                        <a:latin typeface="Droid Sans"/>
                        <a:ea typeface="Droid Sans"/>
                        <a:cs typeface="Droid Sans"/>
                        <a:sym typeface="Droid Sans"/>
                      </a:endParaRPr>
                    </a:p>
                  </a:txBody>
                  <a:tcPr marT="91425" marB="91425" marR="91425" marL="91425">
                    <a:solidFill>
                      <a:srgbClr val="F3F3F3"/>
                    </a:solidFill>
                  </a:tcPr>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bl>
          </a:graphicData>
        </a:graphic>
      </p:graphicFrame>
      <p:sp>
        <p:nvSpPr>
          <p:cNvPr id="342" name="Google Shape;342;p4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2"/>
          <p:cNvSpPr/>
          <p:nvPr/>
        </p:nvSpPr>
        <p:spPr>
          <a:xfrm>
            <a:off x="591775"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a:t>
            </a:r>
            <a:endParaRPr b="1"/>
          </a:p>
        </p:txBody>
      </p:sp>
      <p:sp>
        <p:nvSpPr>
          <p:cNvPr id="348" name="Google Shape;348;p42"/>
          <p:cNvSpPr/>
          <p:nvPr/>
        </p:nvSpPr>
        <p:spPr>
          <a:xfrm>
            <a:off x="207545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a:t>
            </a:r>
            <a:endParaRPr b="1"/>
          </a:p>
        </p:txBody>
      </p:sp>
      <p:sp>
        <p:nvSpPr>
          <p:cNvPr id="349" name="Google Shape;349;p42"/>
          <p:cNvSpPr/>
          <p:nvPr/>
        </p:nvSpPr>
        <p:spPr>
          <a:xfrm>
            <a:off x="396250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e</a:t>
            </a:r>
            <a:endParaRPr b="1"/>
          </a:p>
        </p:txBody>
      </p:sp>
      <p:sp>
        <p:nvSpPr>
          <p:cNvPr id="350" name="Google Shape;350;p42"/>
          <p:cNvSpPr/>
          <p:nvPr/>
        </p:nvSpPr>
        <p:spPr>
          <a:xfrm>
            <a:off x="3962500" y="3796775"/>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g</a:t>
            </a:r>
            <a:endParaRPr b="1"/>
          </a:p>
        </p:txBody>
      </p:sp>
      <p:sp>
        <p:nvSpPr>
          <p:cNvPr id="351" name="Google Shape;351;p42"/>
          <p:cNvSpPr/>
          <p:nvPr/>
        </p:nvSpPr>
        <p:spPr>
          <a:xfrm>
            <a:off x="307050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f</a:t>
            </a:r>
            <a:endParaRPr b="1"/>
          </a:p>
        </p:txBody>
      </p:sp>
      <p:sp>
        <p:nvSpPr>
          <p:cNvPr id="352" name="Google Shape;352;p42"/>
          <p:cNvSpPr/>
          <p:nvPr/>
        </p:nvSpPr>
        <p:spPr>
          <a:xfrm>
            <a:off x="207545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d</a:t>
            </a:r>
            <a:endParaRPr b="1"/>
          </a:p>
        </p:txBody>
      </p:sp>
      <p:sp>
        <p:nvSpPr>
          <p:cNvPr id="353" name="Google Shape;353;p42"/>
          <p:cNvSpPr/>
          <p:nvPr/>
        </p:nvSpPr>
        <p:spPr>
          <a:xfrm>
            <a:off x="591775"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b</a:t>
            </a:r>
            <a:endParaRPr b="1"/>
          </a:p>
        </p:txBody>
      </p:sp>
      <p:cxnSp>
        <p:nvCxnSpPr>
          <p:cNvPr id="354" name="Google Shape;354;p42"/>
          <p:cNvCxnSpPr>
            <a:stCxn id="347" idx="6"/>
            <a:endCxn id="348" idx="2"/>
          </p:cNvCxnSpPr>
          <p:nvPr/>
        </p:nvCxnSpPr>
        <p:spPr>
          <a:xfrm>
            <a:off x="1021975" y="21248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355" name="Google Shape;355;p42"/>
          <p:cNvCxnSpPr>
            <a:stCxn id="348" idx="6"/>
            <a:endCxn id="349" idx="2"/>
          </p:cNvCxnSpPr>
          <p:nvPr/>
        </p:nvCxnSpPr>
        <p:spPr>
          <a:xfrm>
            <a:off x="2505650" y="2124850"/>
            <a:ext cx="1456800" cy="0"/>
          </a:xfrm>
          <a:prstGeom prst="straightConnector1">
            <a:avLst/>
          </a:prstGeom>
          <a:noFill/>
          <a:ln cap="flat" cmpd="sng" w="19050">
            <a:solidFill>
              <a:schemeClr val="dk2"/>
            </a:solidFill>
            <a:prstDash val="solid"/>
            <a:round/>
            <a:headEnd len="med" w="med" type="none"/>
            <a:tailEnd len="med" w="med" type="none"/>
          </a:ln>
        </p:spPr>
      </p:cxnSp>
      <p:cxnSp>
        <p:nvCxnSpPr>
          <p:cNvPr id="356" name="Google Shape;356;p42"/>
          <p:cNvCxnSpPr>
            <a:stCxn id="353" idx="6"/>
            <a:endCxn id="352" idx="2"/>
          </p:cNvCxnSpPr>
          <p:nvPr/>
        </p:nvCxnSpPr>
        <p:spPr>
          <a:xfrm>
            <a:off x="1021975" y="39850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357" name="Google Shape;357;p42"/>
          <p:cNvCxnSpPr>
            <a:stCxn id="352" idx="6"/>
            <a:endCxn id="351" idx="2"/>
          </p:cNvCxnSpPr>
          <p:nvPr/>
        </p:nvCxnSpPr>
        <p:spPr>
          <a:xfrm>
            <a:off x="2505650" y="3985050"/>
            <a:ext cx="564900" cy="0"/>
          </a:xfrm>
          <a:prstGeom prst="straightConnector1">
            <a:avLst/>
          </a:prstGeom>
          <a:noFill/>
          <a:ln cap="flat" cmpd="sng" w="19050">
            <a:solidFill>
              <a:schemeClr val="dk2"/>
            </a:solidFill>
            <a:prstDash val="solid"/>
            <a:round/>
            <a:headEnd len="med" w="med" type="none"/>
            <a:tailEnd len="med" w="med" type="none"/>
          </a:ln>
        </p:spPr>
      </p:cxnSp>
      <p:cxnSp>
        <p:nvCxnSpPr>
          <p:cNvPr id="358" name="Google Shape;358;p42"/>
          <p:cNvCxnSpPr>
            <a:stCxn id="351" idx="6"/>
            <a:endCxn id="350" idx="2"/>
          </p:cNvCxnSpPr>
          <p:nvPr/>
        </p:nvCxnSpPr>
        <p:spPr>
          <a:xfrm>
            <a:off x="3500700" y="3985050"/>
            <a:ext cx="461700" cy="0"/>
          </a:xfrm>
          <a:prstGeom prst="straightConnector1">
            <a:avLst/>
          </a:prstGeom>
          <a:noFill/>
          <a:ln cap="flat" cmpd="sng" w="19050">
            <a:solidFill>
              <a:schemeClr val="dk2"/>
            </a:solidFill>
            <a:prstDash val="solid"/>
            <a:round/>
            <a:headEnd len="med" w="med" type="none"/>
            <a:tailEnd len="med" w="med" type="none"/>
          </a:ln>
        </p:spPr>
      </p:cxnSp>
      <p:cxnSp>
        <p:nvCxnSpPr>
          <p:cNvPr id="359" name="Google Shape;359;p42"/>
          <p:cNvCxnSpPr>
            <a:stCxn id="347" idx="4"/>
            <a:endCxn id="353" idx="0"/>
          </p:cNvCxnSpPr>
          <p:nvPr/>
        </p:nvCxnSpPr>
        <p:spPr>
          <a:xfrm>
            <a:off x="806875"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360" name="Google Shape;360;p42"/>
          <p:cNvCxnSpPr>
            <a:stCxn id="347" idx="5"/>
            <a:endCxn id="352" idx="0"/>
          </p:cNvCxnSpPr>
          <p:nvPr/>
        </p:nvCxnSpPr>
        <p:spPr>
          <a:xfrm>
            <a:off x="958974" y="2257963"/>
            <a:ext cx="1331700" cy="1538700"/>
          </a:xfrm>
          <a:prstGeom prst="straightConnector1">
            <a:avLst/>
          </a:prstGeom>
          <a:noFill/>
          <a:ln cap="flat" cmpd="sng" w="19050">
            <a:solidFill>
              <a:schemeClr val="dk2"/>
            </a:solidFill>
            <a:prstDash val="solid"/>
            <a:round/>
            <a:headEnd len="med" w="med" type="none"/>
            <a:tailEnd len="med" w="med" type="none"/>
          </a:ln>
        </p:spPr>
      </p:cxnSp>
      <p:cxnSp>
        <p:nvCxnSpPr>
          <p:cNvPr id="361" name="Google Shape;361;p42"/>
          <p:cNvCxnSpPr>
            <a:stCxn id="348" idx="4"/>
            <a:endCxn id="352" idx="0"/>
          </p:cNvCxnSpPr>
          <p:nvPr/>
        </p:nvCxnSpPr>
        <p:spPr>
          <a:xfrm>
            <a:off x="2290550"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362" name="Google Shape;362;p42"/>
          <p:cNvCxnSpPr>
            <a:stCxn id="348" idx="5"/>
            <a:endCxn id="351" idx="0"/>
          </p:cNvCxnSpPr>
          <p:nvPr/>
        </p:nvCxnSpPr>
        <p:spPr>
          <a:xfrm>
            <a:off x="2442649" y="2257963"/>
            <a:ext cx="843000" cy="1538700"/>
          </a:xfrm>
          <a:prstGeom prst="straightConnector1">
            <a:avLst/>
          </a:prstGeom>
          <a:noFill/>
          <a:ln cap="flat" cmpd="sng" w="19050">
            <a:solidFill>
              <a:schemeClr val="dk2"/>
            </a:solidFill>
            <a:prstDash val="solid"/>
            <a:round/>
            <a:headEnd len="med" w="med" type="none"/>
            <a:tailEnd len="med" w="med" type="none"/>
          </a:ln>
        </p:spPr>
      </p:cxnSp>
      <p:cxnSp>
        <p:nvCxnSpPr>
          <p:cNvPr id="363" name="Google Shape;363;p42"/>
          <p:cNvCxnSpPr>
            <a:stCxn id="348" idx="5"/>
            <a:endCxn id="350" idx="0"/>
          </p:cNvCxnSpPr>
          <p:nvPr/>
        </p:nvCxnSpPr>
        <p:spPr>
          <a:xfrm>
            <a:off x="2442649" y="2257963"/>
            <a:ext cx="1734900" cy="1538700"/>
          </a:xfrm>
          <a:prstGeom prst="straightConnector1">
            <a:avLst/>
          </a:prstGeom>
          <a:noFill/>
          <a:ln cap="flat" cmpd="sng" w="19050">
            <a:solidFill>
              <a:schemeClr val="dk2"/>
            </a:solidFill>
            <a:prstDash val="solid"/>
            <a:round/>
            <a:headEnd len="med" w="med" type="none"/>
            <a:tailEnd len="med" w="med" type="none"/>
          </a:ln>
        </p:spPr>
      </p:cxnSp>
      <p:cxnSp>
        <p:nvCxnSpPr>
          <p:cNvPr id="364" name="Google Shape;364;p42"/>
          <p:cNvCxnSpPr>
            <a:stCxn id="349" idx="4"/>
            <a:endCxn id="351" idx="0"/>
          </p:cNvCxnSpPr>
          <p:nvPr/>
        </p:nvCxnSpPr>
        <p:spPr>
          <a:xfrm flipH="1">
            <a:off x="3285700" y="2313100"/>
            <a:ext cx="891900" cy="1483800"/>
          </a:xfrm>
          <a:prstGeom prst="straightConnector1">
            <a:avLst/>
          </a:prstGeom>
          <a:noFill/>
          <a:ln cap="flat" cmpd="sng" w="19050">
            <a:solidFill>
              <a:schemeClr val="dk2"/>
            </a:solidFill>
            <a:prstDash val="solid"/>
            <a:round/>
            <a:headEnd len="med" w="med" type="none"/>
            <a:tailEnd len="med" w="med" type="none"/>
          </a:ln>
        </p:spPr>
      </p:cxnSp>
      <p:cxnSp>
        <p:nvCxnSpPr>
          <p:cNvPr id="365" name="Google Shape;365;p42"/>
          <p:cNvCxnSpPr>
            <a:stCxn id="349" idx="4"/>
            <a:endCxn id="350" idx="0"/>
          </p:cNvCxnSpPr>
          <p:nvPr/>
        </p:nvCxnSpPr>
        <p:spPr>
          <a:xfrm>
            <a:off x="4177600" y="2313100"/>
            <a:ext cx="0" cy="1483800"/>
          </a:xfrm>
          <a:prstGeom prst="straightConnector1">
            <a:avLst/>
          </a:prstGeom>
          <a:noFill/>
          <a:ln cap="flat" cmpd="sng" w="19050">
            <a:solidFill>
              <a:schemeClr val="dk2"/>
            </a:solidFill>
            <a:prstDash val="solid"/>
            <a:round/>
            <a:headEnd len="med" w="med" type="none"/>
            <a:tailEnd len="med" w="med" type="none"/>
          </a:ln>
        </p:spPr>
      </p:cxnSp>
      <p:sp>
        <p:nvSpPr>
          <p:cNvPr id="366" name="Google Shape;366;p42"/>
          <p:cNvSpPr txBox="1"/>
          <p:nvPr/>
        </p:nvSpPr>
        <p:spPr>
          <a:xfrm>
            <a:off x="1291025" y="190075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367" name="Google Shape;367;p42"/>
          <p:cNvSpPr txBox="1"/>
          <p:nvPr/>
        </p:nvSpPr>
        <p:spPr>
          <a:xfrm>
            <a:off x="3003225" y="188120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368" name="Google Shape;368;p42"/>
          <p:cNvSpPr txBox="1"/>
          <p:nvPr/>
        </p:nvSpPr>
        <p:spPr>
          <a:xfrm>
            <a:off x="4101450"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369" name="Google Shape;369;p42"/>
          <p:cNvSpPr txBox="1"/>
          <p:nvPr/>
        </p:nvSpPr>
        <p:spPr>
          <a:xfrm>
            <a:off x="3500700"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70" name="Google Shape;370;p42"/>
          <p:cNvSpPr txBox="1"/>
          <p:nvPr/>
        </p:nvSpPr>
        <p:spPr>
          <a:xfrm>
            <a:off x="25572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sp>
        <p:nvSpPr>
          <p:cNvPr id="371" name="Google Shape;371;p42"/>
          <p:cNvSpPr txBox="1"/>
          <p:nvPr/>
        </p:nvSpPr>
        <p:spPr>
          <a:xfrm>
            <a:off x="12910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372" name="Google Shape;372;p42"/>
          <p:cNvSpPr txBox="1"/>
          <p:nvPr/>
        </p:nvSpPr>
        <p:spPr>
          <a:xfrm>
            <a:off x="336275"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373" name="Google Shape;373;p42"/>
          <p:cNvSpPr txBox="1"/>
          <p:nvPr/>
        </p:nvSpPr>
        <p:spPr>
          <a:xfrm>
            <a:off x="1483775" y="27723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374" name="Google Shape;374;p42"/>
          <p:cNvSpPr txBox="1"/>
          <p:nvPr/>
        </p:nvSpPr>
        <p:spPr>
          <a:xfrm>
            <a:off x="2261413" y="3054863"/>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375" name="Google Shape;375;p42"/>
          <p:cNvSpPr txBox="1"/>
          <p:nvPr/>
        </p:nvSpPr>
        <p:spPr>
          <a:xfrm>
            <a:off x="2698413" y="32016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76" name="Google Shape;376;p42"/>
          <p:cNvSpPr txBox="1"/>
          <p:nvPr/>
        </p:nvSpPr>
        <p:spPr>
          <a:xfrm>
            <a:off x="3155613" y="27444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377" name="Google Shape;377;p42"/>
          <p:cNvSpPr txBox="1"/>
          <p:nvPr/>
        </p:nvSpPr>
        <p:spPr>
          <a:xfrm>
            <a:off x="3689013" y="25920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graphicFrame>
        <p:nvGraphicFramePr>
          <p:cNvPr id="378" name="Google Shape;378;p42"/>
          <p:cNvGraphicFramePr/>
          <p:nvPr/>
        </p:nvGraphicFramePr>
        <p:xfrm>
          <a:off x="4827475" y="2095500"/>
          <a:ext cx="3000000" cy="3000000"/>
        </p:xfrm>
        <a:graphic>
          <a:graphicData uri="http://schemas.openxmlformats.org/drawingml/2006/table">
            <a:tbl>
              <a:tblPr>
                <a:noFill/>
                <a:tableStyleId>{1D4B8E77-8DC6-49F7-AA46-EE8F0AC8EC1D}</a:tableStyleId>
              </a:tblPr>
              <a:tblGrid>
                <a:gridCol w="509875"/>
                <a:gridCol w="509875"/>
                <a:gridCol w="509875"/>
                <a:gridCol w="509875"/>
                <a:gridCol w="509875"/>
                <a:gridCol w="509875"/>
                <a:gridCol w="509875"/>
                <a:gridCol w="509875"/>
              </a:tblGrid>
              <a:tr h="381000">
                <a:tc>
                  <a:txBody>
                    <a:bodyPr/>
                    <a:lstStyle/>
                    <a:p>
                      <a:pPr indent="0" lvl="0" marL="0" rtl="0" algn="ctr">
                        <a:spcBef>
                          <a:spcPts val="0"/>
                        </a:spcBef>
                        <a:spcAft>
                          <a:spcPts val="0"/>
                        </a:spcAft>
                        <a:buNone/>
                      </a:pPr>
                      <a:r>
                        <a:rPr lang="en" sz="1800">
                          <a:latin typeface="Droid Sans"/>
                          <a:ea typeface="Droid Sans"/>
                          <a:cs typeface="Droid Sans"/>
                          <a:sym typeface="Droid Sans"/>
                        </a:rPr>
                        <a:t>v</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e</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f</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g</a:t>
                      </a:r>
                      <a:endParaRPr sz="1800">
                        <a:latin typeface="Droid Sans"/>
                        <a:ea typeface="Droid Sans"/>
                        <a:cs typeface="Droid Sans"/>
                        <a:sym typeface="Droid Sans"/>
                      </a:endParaRPr>
                    </a:p>
                  </a:txBody>
                  <a:tcPr marT="91425" marB="91425" marR="91425" marL="91425">
                    <a:solidFill>
                      <a:srgbClr val="F3F3F3"/>
                    </a:solidFill>
                  </a:tcPr>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5</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6</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457175">
                <a:tc>
                  <a:txBody>
                    <a:bodyPr/>
                    <a:lstStyle/>
                    <a:p>
                      <a:pPr indent="0" lvl="0" marL="0" rtl="0" algn="l">
                        <a:spcBef>
                          <a:spcPts val="0"/>
                        </a:spcBef>
                        <a:spcAft>
                          <a:spcPts val="0"/>
                        </a:spcAft>
                        <a:buNone/>
                      </a:pPr>
                      <a:r>
                        <a:t/>
                      </a:r>
                      <a:endParaRPr sz="1800"/>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l">
                        <a:spcBef>
                          <a:spcPts val="0"/>
                        </a:spcBef>
                        <a:spcAft>
                          <a:spcPts val="0"/>
                        </a:spcAft>
                        <a:buNone/>
                      </a:pPr>
                      <a:r>
                        <a:t/>
                      </a:r>
                      <a:endParaRPr sz="1800"/>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l">
                        <a:spcBef>
                          <a:spcPts val="0"/>
                        </a:spcBef>
                        <a:spcAft>
                          <a:spcPts val="0"/>
                        </a:spcAft>
                        <a:buNone/>
                      </a:pPr>
                      <a:r>
                        <a:t/>
                      </a:r>
                      <a:endParaRPr sz="1800"/>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l">
                        <a:spcBef>
                          <a:spcPts val="0"/>
                        </a:spcBef>
                        <a:spcAft>
                          <a:spcPts val="0"/>
                        </a:spcAft>
                        <a:buNone/>
                      </a:pPr>
                      <a:r>
                        <a:t/>
                      </a:r>
                      <a:endParaRPr sz="1800"/>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l">
                        <a:spcBef>
                          <a:spcPts val="0"/>
                        </a:spcBef>
                        <a:spcAft>
                          <a:spcPts val="0"/>
                        </a:spcAft>
                        <a:buNone/>
                      </a:pPr>
                      <a:r>
                        <a:t/>
                      </a:r>
                      <a:endParaRPr sz="1800"/>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l">
                        <a:spcBef>
                          <a:spcPts val="0"/>
                        </a:spcBef>
                        <a:spcAft>
                          <a:spcPts val="0"/>
                        </a:spcAft>
                        <a:buNone/>
                      </a:pPr>
                      <a:r>
                        <a:t/>
                      </a:r>
                      <a:endParaRPr sz="1800"/>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bl>
          </a:graphicData>
        </a:graphic>
      </p:graphicFrame>
      <p:sp>
        <p:nvSpPr>
          <p:cNvPr id="379" name="Google Shape;379;p42"/>
          <p:cNvSpPr/>
          <p:nvPr/>
        </p:nvSpPr>
        <p:spPr>
          <a:xfrm>
            <a:off x="4854500" y="3390025"/>
            <a:ext cx="2894700" cy="1063500"/>
          </a:xfrm>
          <a:prstGeom prst="wedgeRoundRectCallout">
            <a:avLst>
              <a:gd fmla="val -22236" name="adj1"/>
              <a:gd fmla="val -87474"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Sub index indicates the </a:t>
            </a:r>
            <a:r>
              <a:rPr b="1" lang="en" sz="1800"/>
              <a:t>from</a:t>
            </a:r>
            <a:r>
              <a:rPr lang="en" sz="1800"/>
              <a:t> node</a:t>
            </a:r>
            <a:endParaRPr sz="1800"/>
          </a:p>
        </p:txBody>
      </p:sp>
      <p:sp>
        <p:nvSpPr>
          <p:cNvPr id="380" name="Google Shape;380;p4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3"/>
          <p:cNvSpPr/>
          <p:nvPr/>
        </p:nvSpPr>
        <p:spPr>
          <a:xfrm>
            <a:off x="591775"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a:t>
            </a:r>
            <a:endParaRPr b="1"/>
          </a:p>
        </p:txBody>
      </p:sp>
      <p:sp>
        <p:nvSpPr>
          <p:cNvPr id="386" name="Google Shape;386;p43"/>
          <p:cNvSpPr/>
          <p:nvPr/>
        </p:nvSpPr>
        <p:spPr>
          <a:xfrm>
            <a:off x="207545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a:t>
            </a:r>
            <a:endParaRPr b="1"/>
          </a:p>
        </p:txBody>
      </p:sp>
      <p:sp>
        <p:nvSpPr>
          <p:cNvPr id="387" name="Google Shape;387;p43"/>
          <p:cNvSpPr/>
          <p:nvPr/>
        </p:nvSpPr>
        <p:spPr>
          <a:xfrm>
            <a:off x="396250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e</a:t>
            </a:r>
            <a:endParaRPr b="1"/>
          </a:p>
        </p:txBody>
      </p:sp>
      <p:sp>
        <p:nvSpPr>
          <p:cNvPr id="388" name="Google Shape;388;p43"/>
          <p:cNvSpPr/>
          <p:nvPr/>
        </p:nvSpPr>
        <p:spPr>
          <a:xfrm>
            <a:off x="3962500" y="3796775"/>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g</a:t>
            </a:r>
            <a:endParaRPr b="1"/>
          </a:p>
        </p:txBody>
      </p:sp>
      <p:sp>
        <p:nvSpPr>
          <p:cNvPr id="389" name="Google Shape;389;p43"/>
          <p:cNvSpPr/>
          <p:nvPr/>
        </p:nvSpPr>
        <p:spPr>
          <a:xfrm>
            <a:off x="307050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f</a:t>
            </a:r>
            <a:endParaRPr b="1"/>
          </a:p>
        </p:txBody>
      </p:sp>
      <p:sp>
        <p:nvSpPr>
          <p:cNvPr id="390" name="Google Shape;390;p43"/>
          <p:cNvSpPr/>
          <p:nvPr/>
        </p:nvSpPr>
        <p:spPr>
          <a:xfrm>
            <a:off x="207545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d</a:t>
            </a:r>
            <a:endParaRPr b="1"/>
          </a:p>
        </p:txBody>
      </p:sp>
      <p:sp>
        <p:nvSpPr>
          <p:cNvPr id="391" name="Google Shape;391;p43"/>
          <p:cNvSpPr/>
          <p:nvPr/>
        </p:nvSpPr>
        <p:spPr>
          <a:xfrm>
            <a:off x="591775"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b</a:t>
            </a:r>
            <a:endParaRPr b="1"/>
          </a:p>
        </p:txBody>
      </p:sp>
      <p:cxnSp>
        <p:nvCxnSpPr>
          <p:cNvPr id="392" name="Google Shape;392;p43"/>
          <p:cNvCxnSpPr>
            <a:stCxn id="385" idx="6"/>
            <a:endCxn id="386" idx="2"/>
          </p:cNvCxnSpPr>
          <p:nvPr/>
        </p:nvCxnSpPr>
        <p:spPr>
          <a:xfrm>
            <a:off x="1021975" y="21248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393" name="Google Shape;393;p43"/>
          <p:cNvCxnSpPr>
            <a:stCxn id="386" idx="6"/>
            <a:endCxn id="387" idx="2"/>
          </p:cNvCxnSpPr>
          <p:nvPr/>
        </p:nvCxnSpPr>
        <p:spPr>
          <a:xfrm>
            <a:off x="2505650" y="2124850"/>
            <a:ext cx="1456800" cy="0"/>
          </a:xfrm>
          <a:prstGeom prst="straightConnector1">
            <a:avLst/>
          </a:prstGeom>
          <a:noFill/>
          <a:ln cap="flat" cmpd="sng" w="19050">
            <a:solidFill>
              <a:schemeClr val="dk2"/>
            </a:solidFill>
            <a:prstDash val="solid"/>
            <a:round/>
            <a:headEnd len="med" w="med" type="none"/>
            <a:tailEnd len="med" w="med" type="none"/>
          </a:ln>
        </p:spPr>
      </p:cxnSp>
      <p:cxnSp>
        <p:nvCxnSpPr>
          <p:cNvPr id="394" name="Google Shape;394;p43"/>
          <p:cNvCxnSpPr>
            <a:stCxn id="391" idx="6"/>
            <a:endCxn id="390" idx="2"/>
          </p:cNvCxnSpPr>
          <p:nvPr/>
        </p:nvCxnSpPr>
        <p:spPr>
          <a:xfrm>
            <a:off x="1021975" y="39850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395" name="Google Shape;395;p43"/>
          <p:cNvCxnSpPr>
            <a:stCxn id="390" idx="6"/>
            <a:endCxn id="389" idx="2"/>
          </p:cNvCxnSpPr>
          <p:nvPr/>
        </p:nvCxnSpPr>
        <p:spPr>
          <a:xfrm>
            <a:off x="2505650" y="3985050"/>
            <a:ext cx="564900" cy="0"/>
          </a:xfrm>
          <a:prstGeom prst="straightConnector1">
            <a:avLst/>
          </a:prstGeom>
          <a:noFill/>
          <a:ln cap="flat" cmpd="sng" w="19050">
            <a:solidFill>
              <a:schemeClr val="dk2"/>
            </a:solidFill>
            <a:prstDash val="solid"/>
            <a:round/>
            <a:headEnd len="med" w="med" type="none"/>
            <a:tailEnd len="med" w="med" type="none"/>
          </a:ln>
        </p:spPr>
      </p:cxnSp>
      <p:cxnSp>
        <p:nvCxnSpPr>
          <p:cNvPr id="396" name="Google Shape;396;p43"/>
          <p:cNvCxnSpPr>
            <a:stCxn id="389" idx="6"/>
            <a:endCxn id="388" idx="2"/>
          </p:cNvCxnSpPr>
          <p:nvPr/>
        </p:nvCxnSpPr>
        <p:spPr>
          <a:xfrm>
            <a:off x="3500700" y="3985050"/>
            <a:ext cx="461700" cy="0"/>
          </a:xfrm>
          <a:prstGeom prst="straightConnector1">
            <a:avLst/>
          </a:prstGeom>
          <a:noFill/>
          <a:ln cap="flat" cmpd="sng" w="19050">
            <a:solidFill>
              <a:schemeClr val="dk2"/>
            </a:solidFill>
            <a:prstDash val="solid"/>
            <a:round/>
            <a:headEnd len="med" w="med" type="none"/>
            <a:tailEnd len="med" w="med" type="none"/>
          </a:ln>
        </p:spPr>
      </p:cxnSp>
      <p:cxnSp>
        <p:nvCxnSpPr>
          <p:cNvPr id="397" name="Google Shape;397;p43"/>
          <p:cNvCxnSpPr>
            <a:stCxn id="385" idx="4"/>
            <a:endCxn id="391" idx="0"/>
          </p:cNvCxnSpPr>
          <p:nvPr/>
        </p:nvCxnSpPr>
        <p:spPr>
          <a:xfrm>
            <a:off x="806875"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398" name="Google Shape;398;p43"/>
          <p:cNvCxnSpPr>
            <a:stCxn id="385" idx="5"/>
            <a:endCxn id="390" idx="0"/>
          </p:cNvCxnSpPr>
          <p:nvPr/>
        </p:nvCxnSpPr>
        <p:spPr>
          <a:xfrm>
            <a:off x="958974" y="2257963"/>
            <a:ext cx="1331700" cy="1538700"/>
          </a:xfrm>
          <a:prstGeom prst="straightConnector1">
            <a:avLst/>
          </a:prstGeom>
          <a:noFill/>
          <a:ln cap="flat" cmpd="sng" w="19050">
            <a:solidFill>
              <a:schemeClr val="dk2"/>
            </a:solidFill>
            <a:prstDash val="solid"/>
            <a:round/>
            <a:headEnd len="med" w="med" type="none"/>
            <a:tailEnd len="med" w="med" type="none"/>
          </a:ln>
        </p:spPr>
      </p:cxnSp>
      <p:cxnSp>
        <p:nvCxnSpPr>
          <p:cNvPr id="399" name="Google Shape;399;p43"/>
          <p:cNvCxnSpPr>
            <a:stCxn id="386" idx="4"/>
            <a:endCxn id="390" idx="0"/>
          </p:cNvCxnSpPr>
          <p:nvPr/>
        </p:nvCxnSpPr>
        <p:spPr>
          <a:xfrm>
            <a:off x="2290550"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400" name="Google Shape;400;p43"/>
          <p:cNvCxnSpPr>
            <a:stCxn id="386" idx="5"/>
            <a:endCxn id="389" idx="0"/>
          </p:cNvCxnSpPr>
          <p:nvPr/>
        </p:nvCxnSpPr>
        <p:spPr>
          <a:xfrm>
            <a:off x="2442649" y="2257963"/>
            <a:ext cx="843000" cy="1538700"/>
          </a:xfrm>
          <a:prstGeom prst="straightConnector1">
            <a:avLst/>
          </a:prstGeom>
          <a:noFill/>
          <a:ln cap="flat" cmpd="sng" w="19050">
            <a:solidFill>
              <a:schemeClr val="dk2"/>
            </a:solidFill>
            <a:prstDash val="solid"/>
            <a:round/>
            <a:headEnd len="med" w="med" type="none"/>
            <a:tailEnd len="med" w="med" type="none"/>
          </a:ln>
        </p:spPr>
      </p:cxnSp>
      <p:cxnSp>
        <p:nvCxnSpPr>
          <p:cNvPr id="401" name="Google Shape;401;p43"/>
          <p:cNvCxnSpPr>
            <a:stCxn id="386" idx="5"/>
            <a:endCxn id="388" idx="0"/>
          </p:cNvCxnSpPr>
          <p:nvPr/>
        </p:nvCxnSpPr>
        <p:spPr>
          <a:xfrm>
            <a:off x="2442649" y="2257963"/>
            <a:ext cx="1734900" cy="1538700"/>
          </a:xfrm>
          <a:prstGeom prst="straightConnector1">
            <a:avLst/>
          </a:prstGeom>
          <a:noFill/>
          <a:ln cap="flat" cmpd="sng" w="19050">
            <a:solidFill>
              <a:schemeClr val="dk2"/>
            </a:solidFill>
            <a:prstDash val="solid"/>
            <a:round/>
            <a:headEnd len="med" w="med" type="none"/>
            <a:tailEnd len="med" w="med" type="none"/>
          </a:ln>
        </p:spPr>
      </p:cxnSp>
      <p:cxnSp>
        <p:nvCxnSpPr>
          <p:cNvPr id="402" name="Google Shape;402;p43"/>
          <p:cNvCxnSpPr>
            <a:stCxn id="387" idx="4"/>
            <a:endCxn id="389" idx="0"/>
          </p:cNvCxnSpPr>
          <p:nvPr/>
        </p:nvCxnSpPr>
        <p:spPr>
          <a:xfrm flipH="1">
            <a:off x="3285700" y="2313100"/>
            <a:ext cx="891900" cy="1483800"/>
          </a:xfrm>
          <a:prstGeom prst="straightConnector1">
            <a:avLst/>
          </a:prstGeom>
          <a:noFill/>
          <a:ln cap="flat" cmpd="sng" w="19050">
            <a:solidFill>
              <a:schemeClr val="dk2"/>
            </a:solidFill>
            <a:prstDash val="solid"/>
            <a:round/>
            <a:headEnd len="med" w="med" type="none"/>
            <a:tailEnd len="med" w="med" type="none"/>
          </a:ln>
        </p:spPr>
      </p:cxnSp>
      <p:cxnSp>
        <p:nvCxnSpPr>
          <p:cNvPr id="403" name="Google Shape;403;p43"/>
          <p:cNvCxnSpPr>
            <a:stCxn id="387" idx="4"/>
            <a:endCxn id="388" idx="0"/>
          </p:cNvCxnSpPr>
          <p:nvPr/>
        </p:nvCxnSpPr>
        <p:spPr>
          <a:xfrm>
            <a:off x="4177600" y="2313100"/>
            <a:ext cx="0" cy="1483800"/>
          </a:xfrm>
          <a:prstGeom prst="straightConnector1">
            <a:avLst/>
          </a:prstGeom>
          <a:noFill/>
          <a:ln cap="flat" cmpd="sng" w="19050">
            <a:solidFill>
              <a:schemeClr val="dk2"/>
            </a:solidFill>
            <a:prstDash val="solid"/>
            <a:round/>
            <a:headEnd len="med" w="med" type="none"/>
            <a:tailEnd len="med" w="med" type="none"/>
          </a:ln>
        </p:spPr>
      </p:cxnSp>
      <p:sp>
        <p:nvSpPr>
          <p:cNvPr id="404" name="Google Shape;404;p43"/>
          <p:cNvSpPr txBox="1"/>
          <p:nvPr/>
        </p:nvSpPr>
        <p:spPr>
          <a:xfrm>
            <a:off x="1291025" y="190075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405" name="Google Shape;405;p43"/>
          <p:cNvSpPr txBox="1"/>
          <p:nvPr/>
        </p:nvSpPr>
        <p:spPr>
          <a:xfrm>
            <a:off x="3003225" y="188120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406" name="Google Shape;406;p43"/>
          <p:cNvSpPr txBox="1"/>
          <p:nvPr/>
        </p:nvSpPr>
        <p:spPr>
          <a:xfrm>
            <a:off x="4101450"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407" name="Google Shape;407;p43"/>
          <p:cNvSpPr txBox="1"/>
          <p:nvPr/>
        </p:nvSpPr>
        <p:spPr>
          <a:xfrm>
            <a:off x="3500700"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408" name="Google Shape;408;p43"/>
          <p:cNvSpPr txBox="1"/>
          <p:nvPr/>
        </p:nvSpPr>
        <p:spPr>
          <a:xfrm>
            <a:off x="25572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sp>
        <p:nvSpPr>
          <p:cNvPr id="409" name="Google Shape;409;p43"/>
          <p:cNvSpPr txBox="1"/>
          <p:nvPr/>
        </p:nvSpPr>
        <p:spPr>
          <a:xfrm>
            <a:off x="12910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410" name="Google Shape;410;p43"/>
          <p:cNvSpPr txBox="1"/>
          <p:nvPr/>
        </p:nvSpPr>
        <p:spPr>
          <a:xfrm>
            <a:off x="336275"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411" name="Google Shape;411;p43"/>
          <p:cNvSpPr txBox="1"/>
          <p:nvPr/>
        </p:nvSpPr>
        <p:spPr>
          <a:xfrm>
            <a:off x="1483775" y="27723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12" name="Google Shape;412;p43"/>
          <p:cNvSpPr txBox="1"/>
          <p:nvPr/>
        </p:nvSpPr>
        <p:spPr>
          <a:xfrm>
            <a:off x="2261413" y="3054863"/>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13" name="Google Shape;413;p43"/>
          <p:cNvSpPr txBox="1"/>
          <p:nvPr/>
        </p:nvSpPr>
        <p:spPr>
          <a:xfrm>
            <a:off x="2698413" y="32016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14" name="Google Shape;414;p43"/>
          <p:cNvSpPr txBox="1"/>
          <p:nvPr/>
        </p:nvSpPr>
        <p:spPr>
          <a:xfrm>
            <a:off x="3155613" y="27444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15" name="Google Shape;415;p43"/>
          <p:cNvSpPr txBox="1"/>
          <p:nvPr/>
        </p:nvSpPr>
        <p:spPr>
          <a:xfrm>
            <a:off x="3689013" y="25920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graphicFrame>
        <p:nvGraphicFramePr>
          <p:cNvPr id="416" name="Google Shape;416;p43"/>
          <p:cNvGraphicFramePr/>
          <p:nvPr/>
        </p:nvGraphicFramePr>
        <p:xfrm>
          <a:off x="4827475" y="2095500"/>
          <a:ext cx="3000000" cy="3000000"/>
        </p:xfrm>
        <a:graphic>
          <a:graphicData uri="http://schemas.openxmlformats.org/drawingml/2006/table">
            <a:tbl>
              <a:tblPr>
                <a:noFill/>
                <a:tableStyleId>{1D4B8E77-8DC6-49F7-AA46-EE8F0AC8EC1D}</a:tableStyleId>
              </a:tblPr>
              <a:tblGrid>
                <a:gridCol w="516600"/>
                <a:gridCol w="516600"/>
                <a:gridCol w="516600"/>
                <a:gridCol w="516600"/>
                <a:gridCol w="516600"/>
                <a:gridCol w="516600"/>
                <a:gridCol w="516600"/>
                <a:gridCol w="516600"/>
              </a:tblGrid>
              <a:tr h="381000">
                <a:tc>
                  <a:txBody>
                    <a:bodyPr/>
                    <a:lstStyle/>
                    <a:p>
                      <a:pPr indent="0" lvl="0" marL="0" rtl="0" algn="ctr">
                        <a:spcBef>
                          <a:spcPts val="0"/>
                        </a:spcBef>
                        <a:spcAft>
                          <a:spcPts val="0"/>
                        </a:spcAft>
                        <a:buNone/>
                      </a:pPr>
                      <a:r>
                        <a:rPr lang="en" sz="1800">
                          <a:latin typeface="Droid Sans"/>
                          <a:ea typeface="Droid Sans"/>
                          <a:cs typeface="Droid Sans"/>
                          <a:sym typeface="Droid Sans"/>
                        </a:rPr>
                        <a:t>v</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e</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f</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g</a:t>
                      </a:r>
                      <a:endParaRPr sz="1800">
                        <a:latin typeface="Droid Sans"/>
                        <a:ea typeface="Droid Sans"/>
                        <a:cs typeface="Droid Sans"/>
                        <a:sym typeface="Droid Sans"/>
                      </a:endParaRPr>
                    </a:p>
                  </a:txBody>
                  <a:tcPr marT="91425" marB="91425" marR="91425" marL="91425">
                    <a:solidFill>
                      <a:srgbClr val="F3F3F3"/>
                    </a:solidFill>
                  </a:tcPr>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5</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6</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548600">
                <a:tc>
                  <a:txBody>
                    <a:bodyPr/>
                    <a:lstStyle/>
                    <a:p>
                      <a:pPr indent="0" lvl="0" marL="0" rtl="0" algn="l">
                        <a:spcBef>
                          <a:spcPts val="0"/>
                        </a:spcBef>
                        <a:spcAft>
                          <a:spcPts val="0"/>
                        </a:spcAft>
                        <a:buNone/>
                      </a:pPr>
                      <a:r>
                        <a:t/>
                      </a:r>
                      <a:endParaRPr sz="1800"/>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l">
                        <a:spcBef>
                          <a:spcPts val="0"/>
                        </a:spcBef>
                        <a:spcAft>
                          <a:spcPts val="0"/>
                        </a:spcAft>
                        <a:buNone/>
                      </a:pPr>
                      <a:r>
                        <a:t/>
                      </a:r>
                      <a:endParaRPr sz="1800"/>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l">
                        <a:spcBef>
                          <a:spcPts val="0"/>
                        </a:spcBef>
                        <a:spcAft>
                          <a:spcPts val="0"/>
                        </a:spcAft>
                        <a:buNone/>
                      </a:pPr>
                      <a:r>
                        <a:t/>
                      </a:r>
                      <a:endParaRPr sz="1800"/>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l">
                        <a:spcBef>
                          <a:spcPts val="0"/>
                        </a:spcBef>
                        <a:spcAft>
                          <a:spcPts val="0"/>
                        </a:spcAft>
                        <a:buNone/>
                      </a:pPr>
                      <a:r>
                        <a:t/>
                      </a:r>
                      <a:endParaRPr sz="1800"/>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l">
                        <a:spcBef>
                          <a:spcPts val="0"/>
                        </a:spcBef>
                        <a:spcAft>
                          <a:spcPts val="0"/>
                        </a:spcAft>
                        <a:buNone/>
                      </a:pPr>
                      <a:r>
                        <a:t/>
                      </a:r>
                      <a:endParaRPr sz="1800"/>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l">
                        <a:spcBef>
                          <a:spcPts val="0"/>
                        </a:spcBef>
                        <a:spcAft>
                          <a:spcPts val="0"/>
                        </a:spcAft>
                        <a:buNone/>
                      </a:pPr>
                      <a:r>
                        <a:t/>
                      </a:r>
                      <a:endParaRPr sz="1800"/>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bl>
          </a:graphicData>
        </a:graphic>
      </p:graphicFrame>
      <p:sp>
        <p:nvSpPr>
          <p:cNvPr id="417" name="Google Shape;417;p43"/>
          <p:cNvSpPr/>
          <p:nvPr/>
        </p:nvSpPr>
        <p:spPr>
          <a:xfrm>
            <a:off x="4473500" y="3736175"/>
            <a:ext cx="3540900" cy="1624800"/>
          </a:xfrm>
          <a:prstGeom prst="wedgeRoundRectCallout">
            <a:avLst>
              <a:gd fmla="val -22236" name="adj1"/>
              <a:gd fmla="val -87474"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Blue means: this is the shortest path. For example, from a to a, there won’t be other path shorter</a:t>
            </a:r>
            <a:endParaRPr sz="1800"/>
          </a:p>
        </p:txBody>
      </p:sp>
      <p:sp>
        <p:nvSpPr>
          <p:cNvPr id="418" name="Google Shape;418;p4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4"/>
          <p:cNvSpPr/>
          <p:nvPr/>
        </p:nvSpPr>
        <p:spPr>
          <a:xfrm>
            <a:off x="591775"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a:t>
            </a:r>
            <a:endParaRPr b="1"/>
          </a:p>
        </p:txBody>
      </p:sp>
      <p:sp>
        <p:nvSpPr>
          <p:cNvPr id="424" name="Google Shape;424;p44"/>
          <p:cNvSpPr/>
          <p:nvPr/>
        </p:nvSpPr>
        <p:spPr>
          <a:xfrm>
            <a:off x="207545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a:t>
            </a:r>
            <a:endParaRPr b="1"/>
          </a:p>
        </p:txBody>
      </p:sp>
      <p:sp>
        <p:nvSpPr>
          <p:cNvPr id="425" name="Google Shape;425;p44"/>
          <p:cNvSpPr/>
          <p:nvPr/>
        </p:nvSpPr>
        <p:spPr>
          <a:xfrm>
            <a:off x="396250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e</a:t>
            </a:r>
            <a:endParaRPr b="1"/>
          </a:p>
        </p:txBody>
      </p:sp>
      <p:sp>
        <p:nvSpPr>
          <p:cNvPr id="426" name="Google Shape;426;p44"/>
          <p:cNvSpPr/>
          <p:nvPr/>
        </p:nvSpPr>
        <p:spPr>
          <a:xfrm>
            <a:off x="3962500" y="3796775"/>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g</a:t>
            </a:r>
            <a:endParaRPr b="1"/>
          </a:p>
        </p:txBody>
      </p:sp>
      <p:sp>
        <p:nvSpPr>
          <p:cNvPr id="427" name="Google Shape;427;p44"/>
          <p:cNvSpPr/>
          <p:nvPr/>
        </p:nvSpPr>
        <p:spPr>
          <a:xfrm>
            <a:off x="307050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f</a:t>
            </a:r>
            <a:endParaRPr b="1"/>
          </a:p>
        </p:txBody>
      </p:sp>
      <p:sp>
        <p:nvSpPr>
          <p:cNvPr id="428" name="Google Shape;428;p44"/>
          <p:cNvSpPr/>
          <p:nvPr/>
        </p:nvSpPr>
        <p:spPr>
          <a:xfrm>
            <a:off x="207545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d</a:t>
            </a:r>
            <a:endParaRPr b="1"/>
          </a:p>
        </p:txBody>
      </p:sp>
      <p:sp>
        <p:nvSpPr>
          <p:cNvPr id="429" name="Google Shape;429;p44"/>
          <p:cNvSpPr/>
          <p:nvPr/>
        </p:nvSpPr>
        <p:spPr>
          <a:xfrm>
            <a:off x="591775"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b</a:t>
            </a:r>
            <a:endParaRPr b="1"/>
          </a:p>
        </p:txBody>
      </p:sp>
      <p:cxnSp>
        <p:nvCxnSpPr>
          <p:cNvPr id="430" name="Google Shape;430;p44"/>
          <p:cNvCxnSpPr>
            <a:stCxn id="423" idx="6"/>
            <a:endCxn id="424" idx="2"/>
          </p:cNvCxnSpPr>
          <p:nvPr/>
        </p:nvCxnSpPr>
        <p:spPr>
          <a:xfrm>
            <a:off x="1021975" y="21248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431" name="Google Shape;431;p44"/>
          <p:cNvCxnSpPr>
            <a:stCxn id="424" idx="6"/>
            <a:endCxn id="425" idx="2"/>
          </p:cNvCxnSpPr>
          <p:nvPr/>
        </p:nvCxnSpPr>
        <p:spPr>
          <a:xfrm>
            <a:off x="2505650" y="2124850"/>
            <a:ext cx="1456800" cy="0"/>
          </a:xfrm>
          <a:prstGeom prst="straightConnector1">
            <a:avLst/>
          </a:prstGeom>
          <a:noFill/>
          <a:ln cap="flat" cmpd="sng" w="19050">
            <a:solidFill>
              <a:schemeClr val="dk2"/>
            </a:solidFill>
            <a:prstDash val="solid"/>
            <a:round/>
            <a:headEnd len="med" w="med" type="none"/>
            <a:tailEnd len="med" w="med" type="none"/>
          </a:ln>
        </p:spPr>
      </p:cxnSp>
      <p:cxnSp>
        <p:nvCxnSpPr>
          <p:cNvPr id="432" name="Google Shape;432;p44"/>
          <p:cNvCxnSpPr>
            <a:stCxn id="429" idx="6"/>
            <a:endCxn id="428" idx="2"/>
          </p:cNvCxnSpPr>
          <p:nvPr/>
        </p:nvCxnSpPr>
        <p:spPr>
          <a:xfrm>
            <a:off x="1021975" y="39850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433" name="Google Shape;433;p44"/>
          <p:cNvCxnSpPr>
            <a:stCxn id="428" idx="6"/>
            <a:endCxn id="427" idx="2"/>
          </p:cNvCxnSpPr>
          <p:nvPr/>
        </p:nvCxnSpPr>
        <p:spPr>
          <a:xfrm>
            <a:off x="2505650" y="3985050"/>
            <a:ext cx="564900" cy="0"/>
          </a:xfrm>
          <a:prstGeom prst="straightConnector1">
            <a:avLst/>
          </a:prstGeom>
          <a:noFill/>
          <a:ln cap="flat" cmpd="sng" w="19050">
            <a:solidFill>
              <a:schemeClr val="dk2"/>
            </a:solidFill>
            <a:prstDash val="solid"/>
            <a:round/>
            <a:headEnd len="med" w="med" type="none"/>
            <a:tailEnd len="med" w="med" type="none"/>
          </a:ln>
        </p:spPr>
      </p:cxnSp>
      <p:cxnSp>
        <p:nvCxnSpPr>
          <p:cNvPr id="434" name="Google Shape;434;p44"/>
          <p:cNvCxnSpPr>
            <a:stCxn id="427" idx="6"/>
            <a:endCxn id="426" idx="2"/>
          </p:cNvCxnSpPr>
          <p:nvPr/>
        </p:nvCxnSpPr>
        <p:spPr>
          <a:xfrm>
            <a:off x="3500700" y="3985050"/>
            <a:ext cx="461700" cy="0"/>
          </a:xfrm>
          <a:prstGeom prst="straightConnector1">
            <a:avLst/>
          </a:prstGeom>
          <a:noFill/>
          <a:ln cap="flat" cmpd="sng" w="19050">
            <a:solidFill>
              <a:schemeClr val="dk2"/>
            </a:solidFill>
            <a:prstDash val="solid"/>
            <a:round/>
            <a:headEnd len="med" w="med" type="none"/>
            <a:tailEnd len="med" w="med" type="none"/>
          </a:ln>
        </p:spPr>
      </p:cxnSp>
      <p:cxnSp>
        <p:nvCxnSpPr>
          <p:cNvPr id="435" name="Google Shape;435;p44"/>
          <p:cNvCxnSpPr>
            <a:stCxn id="423" idx="4"/>
            <a:endCxn id="429" idx="0"/>
          </p:cNvCxnSpPr>
          <p:nvPr/>
        </p:nvCxnSpPr>
        <p:spPr>
          <a:xfrm>
            <a:off x="806875"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436" name="Google Shape;436;p44"/>
          <p:cNvCxnSpPr>
            <a:stCxn id="423" idx="5"/>
            <a:endCxn id="428" idx="0"/>
          </p:cNvCxnSpPr>
          <p:nvPr/>
        </p:nvCxnSpPr>
        <p:spPr>
          <a:xfrm>
            <a:off x="958974" y="2257963"/>
            <a:ext cx="1331700" cy="1538700"/>
          </a:xfrm>
          <a:prstGeom prst="straightConnector1">
            <a:avLst/>
          </a:prstGeom>
          <a:noFill/>
          <a:ln cap="flat" cmpd="sng" w="19050">
            <a:solidFill>
              <a:schemeClr val="dk2"/>
            </a:solidFill>
            <a:prstDash val="solid"/>
            <a:round/>
            <a:headEnd len="med" w="med" type="none"/>
            <a:tailEnd len="med" w="med" type="none"/>
          </a:ln>
        </p:spPr>
      </p:cxnSp>
      <p:cxnSp>
        <p:nvCxnSpPr>
          <p:cNvPr id="437" name="Google Shape;437;p44"/>
          <p:cNvCxnSpPr>
            <a:stCxn id="424" idx="4"/>
            <a:endCxn id="428" idx="0"/>
          </p:cNvCxnSpPr>
          <p:nvPr/>
        </p:nvCxnSpPr>
        <p:spPr>
          <a:xfrm>
            <a:off x="2290550"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438" name="Google Shape;438;p44"/>
          <p:cNvCxnSpPr>
            <a:stCxn id="424" idx="5"/>
            <a:endCxn id="427" idx="0"/>
          </p:cNvCxnSpPr>
          <p:nvPr/>
        </p:nvCxnSpPr>
        <p:spPr>
          <a:xfrm>
            <a:off x="2442649" y="2257963"/>
            <a:ext cx="843000" cy="1538700"/>
          </a:xfrm>
          <a:prstGeom prst="straightConnector1">
            <a:avLst/>
          </a:prstGeom>
          <a:noFill/>
          <a:ln cap="flat" cmpd="sng" w="19050">
            <a:solidFill>
              <a:schemeClr val="dk2"/>
            </a:solidFill>
            <a:prstDash val="solid"/>
            <a:round/>
            <a:headEnd len="med" w="med" type="none"/>
            <a:tailEnd len="med" w="med" type="none"/>
          </a:ln>
        </p:spPr>
      </p:cxnSp>
      <p:cxnSp>
        <p:nvCxnSpPr>
          <p:cNvPr id="439" name="Google Shape;439;p44"/>
          <p:cNvCxnSpPr>
            <a:stCxn id="424" idx="5"/>
            <a:endCxn id="426" idx="0"/>
          </p:cNvCxnSpPr>
          <p:nvPr/>
        </p:nvCxnSpPr>
        <p:spPr>
          <a:xfrm>
            <a:off x="2442649" y="2257963"/>
            <a:ext cx="1734900" cy="1538700"/>
          </a:xfrm>
          <a:prstGeom prst="straightConnector1">
            <a:avLst/>
          </a:prstGeom>
          <a:noFill/>
          <a:ln cap="flat" cmpd="sng" w="19050">
            <a:solidFill>
              <a:schemeClr val="dk2"/>
            </a:solidFill>
            <a:prstDash val="solid"/>
            <a:round/>
            <a:headEnd len="med" w="med" type="none"/>
            <a:tailEnd len="med" w="med" type="none"/>
          </a:ln>
        </p:spPr>
      </p:cxnSp>
      <p:cxnSp>
        <p:nvCxnSpPr>
          <p:cNvPr id="440" name="Google Shape;440;p44"/>
          <p:cNvCxnSpPr>
            <a:stCxn id="425" idx="4"/>
            <a:endCxn id="427" idx="0"/>
          </p:cNvCxnSpPr>
          <p:nvPr/>
        </p:nvCxnSpPr>
        <p:spPr>
          <a:xfrm flipH="1">
            <a:off x="3285700" y="2313100"/>
            <a:ext cx="891900" cy="1483800"/>
          </a:xfrm>
          <a:prstGeom prst="straightConnector1">
            <a:avLst/>
          </a:prstGeom>
          <a:noFill/>
          <a:ln cap="flat" cmpd="sng" w="19050">
            <a:solidFill>
              <a:schemeClr val="dk2"/>
            </a:solidFill>
            <a:prstDash val="solid"/>
            <a:round/>
            <a:headEnd len="med" w="med" type="none"/>
            <a:tailEnd len="med" w="med" type="none"/>
          </a:ln>
        </p:spPr>
      </p:cxnSp>
      <p:cxnSp>
        <p:nvCxnSpPr>
          <p:cNvPr id="441" name="Google Shape;441;p44"/>
          <p:cNvCxnSpPr>
            <a:stCxn id="425" idx="4"/>
            <a:endCxn id="426" idx="0"/>
          </p:cNvCxnSpPr>
          <p:nvPr/>
        </p:nvCxnSpPr>
        <p:spPr>
          <a:xfrm>
            <a:off x="4177600" y="2313100"/>
            <a:ext cx="0" cy="1483800"/>
          </a:xfrm>
          <a:prstGeom prst="straightConnector1">
            <a:avLst/>
          </a:prstGeom>
          <a:noFill/>
          <a:ln cap="flat" cmpd="sng" w="19050">
            <a:solidFill>
              <a:schemeClr val="dk2"/>
            </a:solidFill>
            <a:prstDash val="solid"/>
            <a:round/>
            <a:headEnd len="med" w="med" type="none"/>
            <a:tailEnd len="med" w="med" type="none"/>
          </a:ln>
        </p:spPr>
      </p:cxnSp>
      <p:sp>
        <p:nvSpPr>
          <p:cNvPr id="442" name="Google Shape;442;p44"/>
          <p:cNvSpPr txBox="1"/>
          <p:nvPr/>
        </p:nvSpPr>
        <p:spPr>
          <a:xfrm>
            <a:off x="1291025" y="190075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443" name="Google Shape;443;p44"/>
          <p:cNvSpPr txBox="1"/>
          <p:nvPr/>
        </p:nvSpPr>
        <p:spPr>
          <a:xfrm>
            <a:off x="3003225" y="188120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444" name="Google Shape;444;p44"/>
          <p:cNvSpPr txBox="1"/>
          <p:nvPr/>
        </p:nvSpPr>
        <p:spPr>
          <a:xfrm>
            <a:off x="4101450"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445" name="Google Shape;445;p44"/>
          <p:cNvSpPr txBox="1"/>
          <p:nvPr/>
        </p:nvSpPr>
        <p:spPr>
          <a:xfrm>
            <a:off x="3500700"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446" name="Google Shape;446;p44"/>
          <p:cNvSpPr txBox="1"/>
          <p:nvPr/>
        </p:nvSpPr>
        <p:spPr>
          <a:xfrm>
            <a:off x="25572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sp>
        <p:nvSpPr>
          <p:cNvPr id="447" name="Google Shape;447;p44"/>
          <p:cNvSpPr txBox="1"/>
          <p:nvPr/>
        </p:nvSpPr>
        <p:spPr>
          <a:xfrm>
            <a:off x="12910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448" name="Google Shape;448;p44"/>
          <p:cNvSpPr txBox="1"/>
          <p:nvPr/>
        </p:nvSpPr>
        <p:spPr>
          <a:xfrm>
            <a:off x="336275"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449" name="Google Shape;449;p44"/>
          <p:cNvSpPr txBox="1"/>
          <p:nvPr/>
        </p:nvSpPr>
        <p:spPr>
          <a:xfrm>
            <a:off x="1483775" y="27723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50" name="Google Shape;450;p44"/>
          <p:cNvSpPr txBox="1"/>
          <p:nvPr/>
        </p:nvSpPr>
        <p:spPr>
          <a:xfrm>
            <a:off x="2261413" y="3054863"/>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51" name="Google Shape;451;p44"/>
          <p:cNvSpPr txBox="1"/>
          <p:nvPr/>
        </p:nvSpPr>
        <p:spPr>
          <a:xfrm>
            <a:off x="2698413" y="32016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52" name="Google Shape;452;p44"/>
          <p:cNvSpPr txBox="1"/>
          <p:nvPr/>
        </p:nvSpPr>
        <p:spPr>
          <a:xfrm>
            <a:off x="3155613" y="27444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53" name="Google Shape;453;p44"/>
          <p:cNvSpPr txBox="1"/>
          <p:nvPr/>
        </p:nvSpPr>
        <p:spPr>
          <a:xfrm>
            <a:off x="3689013" y="25920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graphicFrame>
        <p:nvGraphicFramePr>
          <p:cNvPr id="454" name="Google Shape;454;p44"/>
          <p:cNvGraphicFramePr/>
          <p:nvPr/>
        </p:nvGraphicFramePr>
        <p:xfrm>
          <a:off x="4827475" y="2095500"/>
          <a:ext cx="3000000" cy="3000000"/>
        </p:xfrm>
        <a:graphic>
          <a:graphicData uri="http://schemas.openxmlformats.org/drawingml/2006/table">
            <a:tbl>
              <a:tblPr>
                <a:noFill/>
                <a:tableStyleId>{1D4B8E77-8DC6-49F7-AA46-EE8F0AC8EC1D}</a:tableStyleId>
              </a:tblPr>
              <a:tblGrid>
                <a:gridCol w="516600"/>
                <a:gridCol w="516600"/>
                <a:gridCol w="516600"/>
                <a:gridCol w="516600"/>
                <a:gridCol w="516600"/>
                <a:gridCol w="516600"/>
                <a:gridCol w="516600"/>
                <a:gridCol w="516600"/>
              </a:tblGrid>
              <a:tr h="381000">
                <a:tc>
                  <a:txBody>
                    <a:bodyPr/>
                    <a:lstStyle/>
                    <a:p>
                      <a:pPr indent="0" lvl="0" marL="0" rtl="0" algn="ctr">
                        <a:spcBef>
                          <a:spcPts val="0"/>
                        </a:spcBef>
                        <a:spcAft>
                          <a:spcPts val="0"/>
                        </a:spcAft>
                        <a:buNone/>
                      </a:pPr>
                      <a:r>
                        <a:rPr lang="en" sz="1800">
                          <a:latin typeface="Droid Sans"/>
                          <a:ea typeface="Droid Sans"/>
                          <a:cs typeface="Droid Sans"/>
                          <a:sym typeface="Droid Sans"/>
                        </a:rPr>
                        <a:t>v</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e</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f</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g</a:t>
                      </a:r>
                      <a:endParaRPr sz="1800">
                        <a:latin typeface="Droid Sans"/>
                        <a:ea typeface="Droid Sans"/>
                        <a:cs typeface="Droid Sans"/>
                        <a:sym typeface="Droid Sans"/>
                      </a:endParaRPr>
                    </a:p>
                  </a:txBody>
                  <a:tcPr marT="91425" marB="91425" marR="91425" marL="91425">
                    <a:solidFill>
                      <a:srgbClr val="F3F3F3"/>
                    </a:solidFill>
                  </a:tcPr>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5</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6</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548600">
                <a:tc>
                  <a:txBody>
                    <a:bodyPr/>
                    <a:lstStyle/>
                    <a:p>
                      <a:pPr indent="0" lvl="0" marL="0" rtl="0" algn="l">
                        <a:spcBef>
                          <a:spcPts val="0"/>
                        </a:spcBef>
                        <a:spcAft>
                          <a:spcPts val="0"/>
                        </a:spcAft>
                        <a:buNone/>
                      </a:pPr>
                      <a:r>
                        <a:t/>
                      </a:r>
                      <a:endParaRPr sz="1800"/>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l">
                        <a:spcBef>
                          <a:spcPts val="0"/>
                        </a:spcBef>
                        <a:spcAft>
                          <a:spcPts val="0"/>
                        </a:spcAft>
                        <a:buNone/>
                      </a:pPr>
                      <a:r>
                        <a:t/>
                      </a:r>
                      <a:endParaRPr sz="1800"/>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l">
                        <a:spcBef>
                          <a:spcPts val="0"/>
                        </a:spcBef>
                        <a:spcAft>
                          <a:spcPts val="0"/>
                        </a:spcAft>
                        <a:buNone/>
                      </a:pPr>
                      <a:r>
                        <a:t/>
                      </a:r>
                      <a:endParaRPr sz="1800"/>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l">
                        <a:spcBef>
                          <a:spcPts val="0"/>
                        </a:spcBef>
                        <a:spcAft>
                          <a:spcPts val="0"/>
                        </a:spcAft>
                        <a:buNone/>
                      </a:pPr>
                      <a:r>
                        <a:t/>
                      </a:r>
                      <a:endParaRPr sz="1800"/>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l">
                        <a:spcBef>
                          <a:spcPts val="0"/>
                        </a:spcBef>
                        <a:spcAft>
                          <a:spcPts val="0"/>
                        </a:spcAft>
                        <a:buNone/>
                      </a:pPr>
                      <a:r>
                        <a:t/>
                      </a:r>
                      <a:endParaRPr sz="1800"/>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l">
                        <a:spcBef>
                          <a:spcPts val="0"/>
                        </a:spcBef>
                        <a:spcAft>
                          <a:spcPts val="0"/>
                        </a:spcAft>
                        <a:buNone/>
                      </a:pPr>
                      <a:r>
                        <a:t/>
                      </a:r>
                      <a:endParaRPr sz="1800"/>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bl>
          </a:graphicData>
        </a:graphic>
      </p:graphicFrame>
      <p:sp>
        <p:nvSpPr>
          <p:cNvPr id="455" name="Google Shape;455;p44"/>
          <p:cNvSpPr/>
          <p:nvPr/>
        </p:nvSpPr>
        <p:spPr>
          <a:xfrm>
            <a:off x="815775" y="2364638"/>
            <a:ext cx="3540900" cy="1624800"/>
          </a:xfrm>
          <a:prstGeom prst="wedgeRoundRectCallout">
            <a:avLst>
              <a:gd fmla="val 64814" name="adj1"/>
              <a:gd fmla="val -20000"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Choose the lower one on this stage to continue. We already have a. So choose b</a:t>
            </a:r>
            <a:endParaRPr sz="1800"/>
          </a:p>
        </p:txBody>
      </p:sp>
      <p:sp>
        <p:nvSpPr>
          <p:cNvPr id="456" name="Google Shape;456;p4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5"/>
          <p:cNvSpPr/>
          <p:nvPr/>
        </p:nvSpPr>
        <p:spPr>
          <a:xfrm>
            <a:off x="591775"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a:t>
            </a:r>
            <a:endParaRPr b="1"/>
          </a:p>
        </p:txBody>
      </p:sp>
      <p:sp>
        <p:nvSpPr>
          <p:cNvPr id="462" name="Google Shape;462;p45"/>
          <p:cNvSpPr/>
          <p:nvPr/>
        </p:nvSpPr>
        <p:spPr>
          <a:xfrm>
            <a:off x="207545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a:t>
            </a:r>
            <a:endParaRPr b="1"/>
          </a:p>
        </p:txBody>
      </p:sp>
      <p:sp>
        <p:nvSpPr>
          <p:cNvPr id="463" name="Google Shape;463;p45"/>
          <p:cNvSpPr/>
          <p:nvPr/>
        </p:nvSpPr>
        <p:spPr>
          <a:xfrm>
            <a:off x="396250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e</a:t>
            </a:r>
            <a:endParaRPr b="1"/>
          </a:p>
        </p:txBody>
      </p:sp>
      <p:sp>
        <p:nvSpPr>
          <p:cNvPr id="464" name="Google Shape;464;p45"/>
          <p:cNvSpPr/>
          <p:nvPr/>
        </p:nvSpPr>
        <p:spPr>
          <a:xfrm>
            <a:off x="3962500" y="3796775"/>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g</a:t>
            </a:r>
            <a:endParaRPr b="1"/>
          </a:p>
        </p:txBody>
      </p:sp>
      <p:sp>
        <p:nvSpPr>
          <p:cNvPr id="465" name="Google Shape;465;p45"/>
          <p:cNvSpPr/>
          <p:nvPr/>
        </p:nvSpPr>
        <p:spPr>
          <a:xfrm>
            <a:off x="307050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f</a:t>
            </a:r>
            <a:endParaRPr b="1"/>
          </a:p>
        </p:txBody>
      </p:sp>
      <p:sp>
        <p:nvSpPr>
          <p:cNvPr id="466" name="Google Shape;466;p45"/>
          <p:cNvSpPr/>
          <p:nvPr/>
        </p:nvSpPr>
        <p:spPr>
          <a:xfrm>
            <a:off x="207545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d</a:t>
            </a:r>
            <a:endParaRPr b="1"/>
          </a:p>
        </p:txBody>
      </p:sp>
      <p:sp>
        <p:nvSpPr>
          <p:cNvPr id="467" name="Google Shape;467;p45"/>
          <p:cNvSpPr/>
          <p:nvPr/>
        </p:nvSpPr>
        <p:spPr>
          <a:xfrm>
            <a:off x="591775"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b</a:t>
            </a:r>
            <a:endParaRPr b="1"/>
          </a:p>
        </p:txBody>
      </p:sp>
      <p:cxnSp>
        <p:nvCxnSpPr>
          <p:cNvPr id="468" name="Google Shape;468;p45"/>
          <p:cNvCxnSpPr>
            <a:stCxn id="461" idx="6"/>
            <a:endCxn id="462" idx="2"/>
          </p:cNvCxnSpPr>
          <p:nvPr/>
        </p:nvCxnSpPr>
        <p:spPr>
          <a:xfrm>
            <a:off x="1021975" y="21248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469" name="Google Shape;469;p45"/>
          <p:cNvCxnSpPr>
            <a:stCxn id="462" idx="6"/>
            <a:endCxn id="463" idx="2"/>
          </p:cNvCxnSpPr>
          <p:nvPr/>
        </p:nvCxnSpPr>
        <p:spPr>
          <a:xfrm>
            <a:off x="2505650" y="2124850"/>
            <a:ext cx="1456800" cy="0"/>
          </a:xfrm>
          <a:prstGeom prst="straightConnector1">
            <a:avLst/>
          </a:prstGeom>
          <a:noFill/>
          <a:ln cap="flat" cmpd="sng" w="19050">
            <a:solidFill>
              <a:schemeClr val="dk2"/>
            </a:solidFill>
            <a:prstDash val="solid"/>
            <a:round/>
            <a:headEnd len="med" w="med" type="none"/>
            <a:tailEnd len="med" w="med" type="none"/>
          </a:ln>
        </p:spPr>
      </p:cxnSp>
      <p:cxnSp>
        <p:nvCxnSpPr>
          <p:cNvPr id="470" name="Google Shape;470;p45"/>
          <p:cNvCxnSpPr>
            <a:stCxn id="467" idx="6"/>
            <a:endCxn id="466" idx="2"/>
          </p:cNvCxnSpPr>
          <p:nvPr/>
        </p:nvCxnSpPr>
        <p:spPr>
          <a:xfrm>
            <a:off x="1021975" y="39850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471" name="Google Shape;471;p45"/>
          <p:cNvCxnSpPr>
            <a:stCxn id="466" idx="6"/>
            <a:endCxn id="465" idx="2"/>
          </p:cNvCxnSpPr>
          <p:nvPr/>
        </p:nvCxnSpPr>
        <p:spPr>
          <a:xfrm>
            <a:off x="2505650" y="3985050"/>
            <a:ext cx="564900" cy="0"/>
          </a:xfrm>
          <a:prstGeom prst="straightConnector1">
            <a:avLst/>
          </a:prstGeom>
          <a:noFill/>
          <a:ln cap="flat" cmpd="sng" w="19050">
            <a:solidFill>
              <a:schemeClr val="dk2"/>
            </a:solidFill>
            <a:prstDash val="solid"/>
            <a:round/>
            <a:headEnd len="med" w="med" type="none"/>
            <a:tailEnd len="med" w="med" type="none"/>
          </a:ln>
        </p:spPr>
      </p:cxnSp>
      <p:cxnSp>
        <p:nvCxnSpPr>
          <p:cNvPr id="472" name="Google Shape;472;p45"/>
          <p:cNvCxnSpPr>
            <a:stCxn id="465" idx="6"/>
            <a:endCxn id="464" idx="2"/>
          </p:cNvCxnSpPr>
          <p:nvPr/>
        </p:nvCxnSpPr>
        <p:spPr>
          <a:xfrm>
            <a:off x="3500700" y="3985050"/>
            <a:ext cx="461700" cy="0"/>
          </a:xfrm>
          <a:prstGeom prst="straightConnector1">
            <a:avLst/>
          </a:prstGeom>
          <a:noFill/>
          <a:ln cap="flat" cmpd="sng" w="19050">
            <a:solidFill>
              <a:schemeClr val="dk2"/>
            </a:solidFill>
            <a:prstDash val="solid"/>
            <a:round/>
            <a:headEnd len="med" w="med" type="none"/>
            <a:tailEnd len="med" w="med" type="none"/>
          </a:ln>
        </p:spPr>
      </p:cxnSp>
      <p:cxnSp>
        <p:nvCxnSpPr>
          <p:cNvPr id="473" name="Google Shape;473;p45"/>
          <p:cNvCxnSpPr>
            <a:stCxn id="461" idx="4"/>
            <a:endCxn id="467" idx="0"/>
          </p:cNvCxnSpPr>
          <p:nvPr/>
        </p:nvCxnSpPr>
        <p:spPr>
          <a:xfrm>
            <a:off x="806875"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474" name="Google Shape;474;p45"/>
          <p:cNvCxnSpPr>
            <a:stCxn id="461" idx="5"/>
            <a:endCxn id="466" idx="0"/>
          </p:cNvCxnSpPr>
          <p:nvPr/>
        </p:nvCxnSpPr>
        <p:spPr>
          <a:xfrm>
            <a:off x="958974" y="2257963"/>
            <a:ext cx="1331700" cy="1538700"/>
          </a:xfrm>
          <a:prstGeom prst="straightConnector1">
            <a:avLst/>
          </a:prstGeom>
          <a:noFill/>
          <a:ln cap="flat" cmpd="sng" w="19050">
            <a:solidFill>
              <a:schemeClr val="dk2"/>
            </a:solidFill>
            <a:prstDash val="solid"/>
            <a:round/>
            <a:headEnd len="med" w="med" type="none"/>
            <a:tailEnd len="med" w="med" type="none"/>
          </a:ln>
        </p:spPr>
      </p:cxnSp>
      <p:cxnSp>
        <p:nvCxnSpPr>
          <p:cNvPr id="475" name="Google Shape;475;p45"/>
          <p:cNvCxnSpPr>
            <a:stCxn id="462" idx="4"/>
            <a:endCxn id="466" idx="0"/>
          </p:cNvCxnSpPr>
          <p:nvPr/>
        </p:nvCxnSpPr>
        <p:spPr>
          <a:xfrm>
            <a:off x="2290550"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476" name="Google Shape;476;p45"/>
          <p:cNvCxnSpPr>
            <a:stCxn id="462" idx="5"/>
            <a:endCxn id="465" idx="0"/>
          </p:cNvCxnSpPr>
          <p:nvPr/>
        </p:nvCxnSpPr>
        <p:spPr>
          <a:xfrm>
            <a:off x="2442649" y="2257963"/>
            <a:ext cx="843000" cy="1538700"/>
          </a:xfrm>
          <a:prstGeom prst="straightConnector1">
            <a:avLst/>
          </a:prstGeom>
          <a:noFill/>
          <a:ln cap="flat" cmpd="sng" w="19050">
            <a:solidFill>
              <a:schemeClr val="dk2"/>
            </a:solidFill>
            <a:prstDash val="solid"/>
            <a:round/>
            <a:headEnd len="med" w="med" type="none"/>
            <a:tailEnd len="med" w="med" type="none"/>
          </a:ln>
        </p:spPr>
      </p:cxnSp>
      <p:cxnSp>
        <p:nvCxnSpPr>
          <p:cNvPr id="477" name="Google Shape;477;p45"/>
          <p:cNvCxnSpPr>
            <a:stCxn id="462" idx="5"/>
            <a:endCxn id="464" idx="0"/>
          </p:cNvCxnSpPr>
          <p:nvPr/>
        </p:nvCxnSpPr>
        <p:spPr>
          <a:xfrm>
            <a:off x="2442649" y="2257963"/>
            <a:ext cx="1734900" cy="1538700"/>
          </a:xfrm>
          <a:prstGeom prst="straightConnector1">
            <a:avLst/>
          </a:prstGeom>
          <a:noFill/>
          <a:ln cap="flat" cmpd="sng" w="19050">
            <a:solidFill>
              <a:schemeClr val="dk2"/>
            </a:solidFill>
            <a:prstDash val="solid"/>
            <a:round/>
            <a:headEnd len="med" w="med" type="none"/>
            <a:tailEnd len="med" w="med" type="none"/>
          </a:ln>
        </p:spPr>
      </p:cxnSp>
      <p:cxnSp>
        <p:nvCxnSpPr>
          <p:cNvPr id="478" name="Google Shape;478;p45"/>
          <p:cNvCxnSpPr>
            <a:stCxn id="463" idx="4"/>
            <a:endCxn id="465" idx="0"/>
          </p:cNvCxnSpPr>
          <p:nvPr/>
        </p:nvCxnSpPr>
        <p:spPr>
          <a:xfrm flipH="1">
            <a:off x="3285700" y="2313100"/>
            <a:ext cx="891900" cy="1483800"/>
          </a:xfrm>
          <a:prstGeom prst="straightConnector1">
            <a:avLst/>
          </a:prstGeom>
          <a:noFill/>
          <a:ln cap="flat" cmpd="sng" w="19050">
            <a:solidFill>
              <a:schemeClr val="dk2"/>
            </a:solidFill>
            <a:prstDash val="solid"/>
            <a:round/>
            <a:headEnd len="med" w="med" type="none"/>
            <a:tailEnd len="med" w="med" type="none"/>
          </a:ln>
        </p:spPr>
      </p:cxnSp>
      <p:cxnSp>
        <p:nvCxnSpPr>
          <p:cNvPr id="479" name="Google Shape;479;p45"/>
          <p:cNvCxnSpPr>
            <a:stCxn id="463" idx="4"/>
            <a:endCxn id="464" idx="0"/>
          </p:cNvCxnSpPr>
          <p:nvPr/>
        </p:nvCxnSpPr>
        <p:spPr>
          <a:xfrm>
            <a:off x="4177600" y="2313100"/>
            <a:ext cx="0" cy="1483800"/>
          </a:xfrm>
          <a:prstGeom prst="straightConnector1">
            <a:avLst/>
          </a:prstGeom>
          <a:noFill/>
          <a:ln cap="flat" cmpd="sng" w="19050">
            <a:solidFill>
              <a:schemeClr val="dk2"/>
            </a:solidFill>
            <a:prstDash val="solid"/>
            <a:round/>
            <a:headEnd len="med" w="med" type="none"/>
            <a:tailEnd len="med" w="med" type="none"/>
          </a:ln>
        </p:spPr>
      </p:cxnSp>
      <p:sp>
        <p:nvSpPr>
          <p:cNvPr id="480" name="Google Shape;480;p45"/>
          <p:cNvSpPr txBox="1"/>
          <p:nvPr/>
        </p:nvSpPr>
        <p:spPr>
          <a:xfrm>
            <a:off x="1291025" y="190075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481" name="Google Shape;481;p45"/>
          <p:cNvSpPr txBox="1"/>
          <p:nvPr/>
        </p:nvSpPr>
        <p:spPr>
          <a:xfrm>
            <a:off x="3003225" y="188120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482" name="Google Shape;482;p45"/>
          <p:cNvSpPr txBox="1"/>
          <p:nvPr/>
        </p:nvSpPr>
        <p:spPr>
          <a:xfrm>
            <a:off x="4101450"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483" name="Google Shape;483;p45"/>
          <p:cNvSpPr txBox="1"/>
          <p:nvPr/>
        </p:nvSpPr>
        <p:spPr>
          <a:xfrm>
            <a:off x="3500700"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484" name="Google Shape;484;p45"/>
          <p:cNvSpPr txBox="1"/>
          <p:nvPr/>
        </p:nvSpPr>
        <p:spPr>
          <a:xfrm>
            <a:off x="25572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sp>
        <p:nvSpPr>
          <p:cNvPr id="485" name="Google Shape;485;p45"/>
          <p:cNvSpPr txBox="1"/>
          <p:nvPr/>
        </p:nvSpPr>
        <p:spPr>
          <a:xfrm>
            <a:off x="12910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486" name="Google Shape;486;p45"/>
          <p:cNvSpPr txBox="1"/>
          <p:nvPr/>
        </p:nvSpPr>
        <p:spPr>
          <a:xfrm>
            <a:off x="336275"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487" name="Google Shape;487;p45"/>
          <p:cNvSpPr txBox="1"/>
          <p:nvPr/>
        </p:nvSpPr>
        <p:spPr>
          <a:xfrm>
            <a:off x="1483775" y="27723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88" name="Google Shape;488;p45"/>
          <p:cNvSpPr txBox="1"/>
          <p:nvPr/>
        </p:nvSpPr>
        <p:spPr>
          <a:xfrm>
            <a:off x="2261413" y="3054863"/>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89" name="Google Shape;489;p45"/>
          <p:cNvSpPr txBox="1"/>
          <p:nvPr/>
        </p:nvSpPr>
        <p:spPr>
          <a:xfrm>
            <a:off x="2698413" y="32016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90" name="Google Shape;490;p45"/>
          <p:cNvSpPr txBox="1"/>
          <p:nvPr/>
        </p:nvSpPr>
        <p:spPr>
          <a:xfrm>
            <a:off x="3155613" y="27444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91" name="Google Shape;491;p45"/>
          <p:cNvSpPr txBox="1"/>
          <p:nvPr/>
        </p:nvSpPr>
        <p:spPr>
          <a:xfrm>
            <a:off x="3689013" y="25920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graphicFrame>
        <p:nvGraphicFramePr>
          <p:cNvPr id="492" name="Google Shape;492;p45"/>
          <p:cNvGraphicFramePr/>
          <p:nvPr/>
        </p:nvGraphicFramePr>
        <p:xfrm>
          <a:off x="4827475" y="2095500"/>
          <a:ext cx="3000000" cy="3000000"/>
        </p:xfrm>
        <a:graphic>
          <a:graphicData uri="http://schemas.openxmlformats.org/drawingml/2006/table">
            <a:tbl>
              <a:tblPr>
                <a:noFill/>
                <a:tableStyleId>{1D4B8E77-8DC6-49F7-AA46-EE8F0AC8EC1D}</a:tableStyleId>
              </a:tblPr>
              <a:tblGrid>
                <a:gridCol w="504825"/>
                <a:gridCol w="504825"/>
                <a:gridCol w="504825"/>
                <a:gridCol w="504825"/>
                <a:gridCol w="504825"/>
                <a:gridCol w="504825"/>
                <a:gridCol w="504825"/>
                <a:gridCol w="504825"/>
              </a:tblGrid>
              <a:tr h="381000">
                <a:tc>
                  <a:txBody>
                    <a:bodyPr/>
                    <a:lstStyle/>
                    <a:p>
                      <a:pPr indent="0" lvl="0" marL="0" rtl="0" algn="ctr">
                        <a:spcBef>
                          <a:spcPts val="0"/>
                        </a:spcBef>
                        <a:spcAft>
                          <a:spcPts val="0"/>
                        </a:spcAft>
                        <a:buNone/>
                      </a:pPr>
                      <a:r>
                        <a:rPr lang="en" sz="1800">
                          <a:latin typeface="Droid Sans"/>
                          <a:ea typeface="Droid Sans"/>
                          <a:cs typeface="Droid Sans"/>
                          <a:sym typeface="Droid Sans"/>
                        </a:rPr>
                        <a:t>v</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e</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f</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g</a:t>
                      </a:r>
                      <a:endParaRPr sz="1800">
                        <a:latin typeface="Droid Sans"/>
                        <a:ea typeface="Droid Sans"/>
                        <a:cs typeface="Droid Sans"/>
                        <a:sym typeface="Droid Sans"/>
                      </a:endParaRPr>
                    </a:p>
                  </a:txBody>
                  <a:tcPr marT="91425" marB="91425" marR="91425" marL="91425">
                    <a:solidFill>
                      <a:srgbClr val="F3F3F3"/>
                    </a:solidFill>
                  </a:tcPr>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5</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6</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Clr>
                          <a:schemeClr val="dk1"/>
                        </a:buClr>
                        <a:buSzPts val="1100"/>
                        <a:buFont typeface="Arial"/>
                        <a:buNone/>
                      </a:pPr>
                      <a:r>
                        <a:rPr lang="en" sz="1800">
                          <a:solidFill>
                            <a:schemeClr val="dk1"/>
                          </a:solidFill>
                          <a:latin typeface="Droid Sans"/>
                          <a:ea typeface="Droid Sans"/>
                          <a:cs typeface="Droid Sans"/>
                          <a:sym typeface="Droid Sans"/>
                        </a:rPr>
                        <a:t>0</a:t>
                      </a:r>
                      <a:r>
                        <a:rPr baseline="-25000" lang="en" sz="1800">
                          <a:solidFill>
                            <a:schemeClr val="dk1"/>
                          </a:solidFill>
                          <a:latin typeface="Droid Sans"/>
                          <a:ea typeface="Droid Sans"/>
                          <a:cs typeface="Droid Sans"/>
                          <a:sym typeface="Droid Sans"/>
                        </a:rPr>
                        <a:t>a</a:t>
                      </a:r>
                      <a:endParaRPr/>
                    </a:p>
                  </a:txBody>
                  <a:tcPr marT="91425" marB="91425" marR="91425" marL="91425">
                    <a:solidFill>
                      <a:srgbClr val="00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548600">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bl>
          </a:graphicData>
        </a:graphic>
      </p:graphicFrame>
      <p:sp>
        <p:nvSpPr>
          <p:cNvPr id="493" name="Google Shape;493;p45"/>
          <p:cNvSpPr/>
          <p:nvPr/>
        </p:nvSpPr>
        <p:spPr>
          <a:xfrm>
            <a:off x="4783875" y="3658350"/>
            <a:ext cx="2566200" cy="1288500"/>
          </a:xfrm>
          <a:prstGeom prst="wedgeRoundRectCallout">
            <a:avLst>
              <a:gd fmla="val -19050" name="adj1"/>
              <a:gd fmla="val -67574"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We already knew that the shortest path to a was from a itself</a:t>
            </a:r>
            <a:endParaRPr sz="1800"/>
          </a:p>
        </p:txBody>
      </p:sp>
      <p:sp>
        <p:nvSpPr>
          <p:cNvPr id="494" name="Google Shape;494;p4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6"/>
          <p:cNvSpPr/>
          <p:nvPr/>
        </p:nvSpPr>
        <p:spPr>
          <a:xfrm>
            <a:off x="591775"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a:t>
            </a:r>
            <a:endParaRPr b="1"/>
          </a:p>
        </p:txBody>
      </p:sp>
      <p:sp>
        <p:nvSpPr>
          <p:cNvPr id="500" name="Google Shape;500;p46"/>
          <p:cNvSpPr/>
          <p:nvPr/>
        </p:nvSpPr>
        <p:spPr>
          <a:xfrm>
            <a:off x="207545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a:t>
            </a:r>
            <a:endParaRPr b="1"/>
          </a:p>
        </p:txBody>
      </p:sp>
      <p:sp>
        <p:nvSpPr>
          <p:cNvPr id="501" name="Google Shape;501;p46"/>
          <p:cNvSpPr/>
          <p:nvPr/>
        </p:nvSpPr>
        <p:spPr>
          <a:xfrm>
            <a:off x="396250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e</a:t>
            </a:r>
            <a:endParaRPr b="1"/>
          </a:p>
        </p:txBody>
      </p:sp>
      <p:sp>
        <p:nvSpPr>
          <p:cNvPr id="502" name="Google Shape;502;p46"/>
          <p:cNvSpPr/>
          <p:nvPr/>
        </p:nvSpPr>
        <p:spPr>
          <a:xfrm>
            <a:off x="3962500" y="3796775"/>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g</a:t>
            </a:r>
            <a:endParaRPr b="1"/>
          </a:p>
        </p:txBody>
      </p:sp>
      <p:sp>
        <p:nvSpPr>
          <p:cNvPr id="503" name="Google Shape;503;p46"/>
          <p:cNvSpPr/>
          <p:nvPr/>
        </p:nvSpPr>
        <p:spPr>
          <a:xfrm>
            <a:off x="307050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f</a:t>
            </a:r>
            <a:endParaRPr b="1"/>
          </a:p>
        </p:txBody>
      </p:sp>
      <p:sp>
        <p:nvSpPr>
          <p:cNvPr id="504" name="Google Shape;504;p46"/>
          <p:cNvSpPr/>
          <p:nvPr/>
        </p:nvSpPr>
        <p:spPr>
          <a:xfrm>
            <a:off x="207545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d</a:t>
            </a:r>
            <a:endParaRPr b="1"/>
          </a:p>
        </p:txBody>
      </p:sp>
      <p:sp>
        <p:nvSpPr>
          <p:cNvPr id="505" name="Google Shape;505;p46"/>
          <p:cNvSpPr/>
          <p:nvPr/>
        </p:nvSpPr>
        <p:spPr>
          <a:xfrm>
            <a:off x="591775"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b</a:t>
            </a:r>
            <a:endParaRPr b="1"/>
          </a:p>
        </p:txBody>
      </p:sp>
      <p:cxnSp>
        <p:nvCxnSpPr>
          <p:cNvPr id="506" name="Google Shape;506;p46"/>
          <p:cNvCxnSpPr>
            <a:stCxn id="499" idx="6"/>
            <a:endCxn id="500" idx="2"/>
          </p:cNvCxnSpPr>
          <p:nvPr/>
        </p:nvCxnSpPr>
        <p:spPr>
          <a:xfrm>
            <a:off x="1021975" y="21248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507" name="Google Shape;507;p46"/>
          <p:cNvCxnSpPr>
            <a:stCxn id="500" idx="6"/>
            <a:endCxn id="501" idx="2"/>
          </p:cNvCxnSpPr>
          <p:nvPr/>
        </p:nvCxnSpPr>
        <p:spPr>
          <a:xfrm>
            <a:off x="2505650" y="2124850"/>
            <a:ext cx="1456800" cy="0"/>
          </a:xfrm>
          <a:prstGeom prst="straightConnector1">
            <a:avLst/>
          </a:prstGeom>
          <a:noFill/>
          <a:ln cap="flat" cmpd="sng" w="19050">
            <a:solidFill>
              <a:schemeClr val="dk2"/>
            </a:solidFill>
            <a:prstDash val="solid"/>
            <a:round/>
            <a:headEnd len="med" w="med" type="none"/>
            <a:tailEnd len="med" w="med" type="none"/>
          </a:ln>
        </p:spPr>
      </p:cxnSp>
      <p:cxnSp>
        <p:nvCxnSpPr>
          <p:cNvPr id="508" name="Google Shape;508;p46"/>
          <p:cNvCxnSpPr>
            <a:stCxn id="505" idx="6"/>
            <a:endCxn id="504" idx="2"/>
          </p:cNvCxnSpPr>
          <p:nvPr/>
        </p:nvCxnSpPr>
        <p:spPr>
          <a:xfrm>
            <a:off x="1021975" y="39850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509" name="Google Shape;509;p46"/>
          <p:cNvCxnSpPr>
            <a:stCxn id="504" idx="6"/>
            <a:endCxn id="503" idx="2"/>
          </p:cNvCxnSpPr>
          <p:nvPr/>
        </p:nvCxnSpPr>
        <p:spPr>
          <a:xfrm>
            <a:off x="2505650" y="3985050"/>
            <a:ext cx="564900" cy="0"/>
          </a:xfrm>
          <a:prstGeom prst="straightConnector1">
            <a:avLst/>
          </a:prstGeom>
          <a:noFill/>
          <a:ln cap="flat" cmpd="sng" w="19050">
            <a:solidFill>
              <a:schemeClr val="dk2"/>
            </a:solidFill>
            <a:prstDash val="solid"/>
            <a:round/>
            <a:headEnd len="med" w="med" type="none"/>
            <a:tailEnd len="med" w="med" type="none"/>
          </a:ln>
        </p:spPr>
      </p:cxnSp>
      <p:cxnSp>
        <p:nvCxnSpPr>
          <p:cNvPr id="510" name="Google Shape;510;p46"/>
          <p:cNvCxnSpPr>
            <a:stCxn id="503" idx="6"/>
            <a:endCxn id="502" idx="2"/>
          </p:cNvCxnSpPr>
          <p:nvPr/>
        </p:nvCxnSpPr>
        <p:spPr>
          <a:xfrm>
            <a:off x="3500700" y="3985050"/>
            <a:ext cx="461700" cy="0"/>
          </a:xfrm>
          <a:prstGeom prst="straightConnector1">
            <a:avLst/>
          </a:prstGeom>
          <a:noFill/>
          <a:ln cap="flat" cmpd="sng" w="19050">
            <a:solidFill>
              <a:schemeClr val="dk2"/>
            </a:solidFill>
            <a:prstDash val="solid"/>
            <a:round/>
            <a:headEnd len="med" w="med" type="none"/>
            <a:tailEnd len="med" w="med" type="none"/>
          </a:ln>
        </p:spPr>
      </p:cxnSp>
      <p:cxnSp>
        <p:nvCxnSpPr>
          <p:cNvPr id="511" name="Google Shape;511;p46"/>
          <p:cNvCxnSpPr>
            <a:stCxn id="499" idx="4"/>
            <a:endCxn id="505" idx="0"/>
          </p:cNvCxnSpPr>
          <p:nvPr/>
        </p:nvCxnSpPr>
        <p:spPr>
          <a:xfrm>
            <a:off x="806875"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512" name="Google Shape;512;p46"/>
          <p:cNvCxnSpPr>
            <a:stCxn id="499" idx="5"/>
            <a:endCxn id="504" idx="0"/>
          </p:cNvCxnSpPr>
          <p:nvPr/>
        </p:nvCxnSpPr>
        <p:spPr>
          <a:xfrm>
            <a:off x="958974" y="2257963"/>
            <a:ext cx="1331700" cy="1538700"/>
          </a:xfrm>
          <a:prstGeom prst="straightConnector1">
            <a:avLst/>
          </a:prstGeom>
          <a:noFill/>
          <a:ln cap="flat" cmpd="sng" w="19050">
            <a:solidFill>
              <a:schemeClr val="dk2"/>
            </a:solidFill>
            <a:prstDash val="solid"/>
            <a:round/>
            <a:headEnd len="med" w="med" type="none"/>
            <a:tailEnd len="med" w="med" type="none"/>
          </a:ln>
        </p:spPr>
      </p:cxnSp>
      <p:cxnSp>
        <p:nvCxnSpPr>
          <p:cNvPr id="513" name="Google Shape;513;p46"/>
          <p:cNvCxnSpPr>
            <a:stCxn id="500" idx="4"/>
            <a:endCxn id="504" idx="0"/>
          </p:cNvCxnSpPr>
          <p:nvPr/>
        </p:nvCxnSpPr>
        <p:spPr>
          <a:xfrm>
            <a:off x="2290550"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514" name="Google Shape;514;p46"/>
          <p:cNvCxnSpPr>
            <a:stCxn id="500" idx="5"/>
            <a:endCxn id="503" idx="0"/>
          </p:cNvCxnSpPr>
          <p:nvPr/>
        </p:nvCxnSpPr>
        <p:spPr>
          <a:xfrm>
            <a:off x="2442649" y="2257963"/>
            <a:ext cx="843000" cy="1538700"/>
          </a:xfrm>
          <a:prstGeom prst="straightConnector1">
            <a:avLst/>
          </a:prstGeom>
          <a:noFill/>
          <a:ln cap="flat" cmpd="sng" w="19050">
            <a:solidFill>
              <a:schemeClr val="dk2"/>
            </a:solidFill>
            <a:prstDash val="solid"/>
            <a:round/>
            <a:headEnd len="med" w="med" type="none"/>
            <a:tailEnd len="med" w="med" type="none"/>
          </a:ln>
        </p:spPr>
      </p:cxnSp>
      <p:cxnSp>
        <p:nvCxnSpPr>
          <p:cNvPr id="515" name="Google Shape;515;p46"/>
          <p:cNvCxnSpPr>
            <a:stCxn id="500" idx="5"/>
            <a:endCxn id="502" idx="0"/>
          </p:cNvCxnSpPr>
          <p:nvPr/>
        </p:nvCxnSpPr>
        <p:spPr>
          <a:xfrm>
            <a:off x="2442649" y="2257963"/>
            <a:ext cx="1734900" cy="1538700"/>
          </a:xfrm>
          <a:prstGeom prst="straightConnector1">
            <a:avLst/>
          </a:prstGeom>
          <a:noFill/>
          <a:ln cap="flat" cmpd="sng" w="19050">
            <a:solidFill>
              <a:schemeClr val="dk2"/>
            </a:solidFill>
            <a:prstDash val="solid"/>
            <a:round/>
            <a:headEnd len="med" w="med" type="none"/>
            <a:tailEnd len="med" w="med" type="none"/>
          </a:ln>
        </p:spPr>
      </p:cxnSp>
      <p:cxnSp>
        <p:nvCxnSpPr>
          <p:cNvPr id="516" name="Google Shape;516;p46"/>
          <p:cNvCxnSpPr>
            <a:stCxn id="501" idx="4"/>
            <a:endCxn id="503" idx="0"/>
          </p:cNvCxnSpPr>
          <p:nvPr/>
        </p:nvCxnSpPr>
        <p:spPr>
          <a:xfrm flipH="1">
            <a:off x="3285700" y="2313100"/>
            <a:ext cx="891900" cy="1483800"/>
          </a:xfrm>
          <a:prstGeom prst="straightConnector1">
            <a:avLst/>
          </a:prstGeom>
          <a:noFill/>
          <a:ln cap="flat" cmpd="sng" w="19050">
            <a:solidFill>
              <a:schemeClr val="dk2"/>
            </a:solidFill>
            <a:prstDash val="solid"/>
            <a:round/>
            <a:headEnd len="med" w="med" type="none"/>
            <a:tailEnd len="med" w="med" type="none"/>
          </a:ln>
        </p:spPr>
      </p:cxnSp>
      <p:cxnSp>
        <p:nvCxnSpPr>
          <p:cNvPr id="517" name="Google Shape;517;p46"/>
          <p:cNvCxnSpPr>
            <a:stCxn id="501" idx="4"/>
            <a:endCxn id="502" idx="0"/>
          </p:cNvCxnSpPr>
          <p:nvPr/>
        </p:nvCxnSpPr>
        <p:spPr>
          <a:xfrm>
            <a:off x="4177600" y="2313100"/>
            <a:ext cx="0" cy="1483800"/>
          </a:xfrm>
          <a:prstGeom prst="straightConnector1">
            <a:avLst/>
          </a:prstGeom>
          <a:noFill/>
          <a:ln cap="flat" cmpd="sng" w="19050">
            <a:solidFill>
              <a:schemeClr val="dk2"/>
            </a:solidFill>
            <a:prstDash val="solid"/>
            <a:round/>
            <a:headEnd len="med" w="med" type="none"/>
            <a:tailEnd len="med" w="med" type="none"/>
          </a:ln>
        </p:spPr>
      </p:cxnSp>
      <p:sp>
        <p:nvSpPr>
          <p:cNvPr id="518" name="Google Shape;518;p46"/>
          <p:cNvSpPr txBox="1"/>
          <p:nvPr/>
        </p:nvSpPr>
        <p:spPr>
          <a:xfrm>
            <a:off x="1291025" y="190075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519" name="Google Shape;519;p46"/>
          <p:cNvSpPr txBox="1"/>
          <p:nvPr/>
        </p:nvSpPr>
        <p:spPr>
          <a:xfrm>
            <a:off x="3003225" y="188120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520" name="Google Shape;520;p46"/>
          <p:cNvSpPr txBox="1"/>
          <p:nvPr/>
        </p:nvSpPr>
        <p:spPr>
          <a:xfrm>
            <a:off x="4101450"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21" name="Google Shape;521;p46"/>
          <p:cNvSpPr txBox="1"/>
          <p:nvPr/>
        </p:nvSpPr>
        <p:spPr>
          <a:xfrm>
            <a:off x="3500700"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22" name="Google Shape;522;p46"/>
          <p:cNvSpPr txBox="1"/>
          <p:nvPr/>
        </p:nvSpPr>
        <p:spPr>
          <a:xfrm>
            <a:off x="25572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sp>
        <p:nvSpPr>
          <p:cNvPr id="523" name="Google Shape;523;p46"/>
          <p:cNvSpPr txBox="1"/>
          <p:nvPr/>
        </p:nvSpPr>
        <p:spPr>
          <a:xfrm>
            <a:off x="12910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24" name="Google Shape;524;p46"/>
          <p:cNvSpPr txBox="1"/>
          <p:nvPr/>
        </p:nvSpPr>
        <p:spPr>
          <a:xfrm>
            <a:off x="336275"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525" name="Google Shape;525;p46"/>
          <p:cNvSpPr txBox="1"/>
          <p:nvPr/>
        </p:nvSpPr>
        <p:spPr>
          <a:xfrm>
            <a:off x="1483775" y="27723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526" name="Google Shape;526;p46"/>
          <p:cNvSpPr txBox="1"/>
          <p:nvPr/>
        </p:nvSpPr>
        <p:spPr>
          <a:xfrm>
            <a:off x="2261413" y="3054863"/>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527" name="Google Shape;527;p46"/>
          <p:cNvSpPr txBox="1"/>
          <p:nvPr/>
        </p:nvSpPr>
        <p:spPr>
          <a:xfrm>
            <a:off x="2698413" y="32016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528" name="Google Shape;528;p46"/>
          <p:cNvSpPr txBox="1"/>
          <p:nvPr/>
        </p:nvSpPr>
        <p:spPr>
          <a:xfrm>
            <a:off x="3155613" y="27444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529" name="Google Shape;529;p46"/>
          <p:cNvSpPr txBox="1"/>
          <p:nvPr/>
        </p:nvSpPr>
        <p:spPr>
          <a:xfrm>
            <a:off x="3689013" y="25920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graphicFrame>
        <p:nvGraphicFramePr>
          <p:cNvPr id="530" name="Google Shape;530;p46"/>
          <p:cNvGraphicFramePr/>
          <p:nvPr/>
        </p:nvGraphicFramePr>
        <p:xfrm>
          <a:off x="4827475" y="2095500"/>
          <a:ext cx="3000000" cy="3000000"/>
        </p:xfrm>
        <a:graphic>
          <a:graphicData uri="http://schemas.openxmlformats.org/drawingml/2006/table">
            <a:tbl>
              <a:tblPr>
                <a:noFill/>
                <a:tableStyleId>{1D4B8E77-8DC6-49F7-AA46-EE8F0AC8EC1D}</a:tableStyleId>
              </a:tblPr>
              <a:tblGrid>
                <a:gridCol w="504825"/>
                <a:gridCol w="504825"/>
                <a:gridCol w="504825"/>
                <a:gridCol w="504825"/>
                <a:gridCol w="504825"/>
                <a:gridCol w="504825"/>
                <a:gridCol w="504825"/>
                <a:gridCol w="504825"/>
              </a:tblGrid>
              <a:tr h="381000">
                <a:tc>
                  <a:txBody>
                    <a:bodyPr/>
                    <a:lstStyle/>
                    <a:p>
                      <a:pPr indent="0" lvl="0" marL="0" rtl="0" algn="ctr">
                        <a:spcBef>
                          <a:spcPts val="0"/>
                        </a:spcBef>
                        <a:spcAft>
                          <a:spcPts val="0"/>
                        </a:spcAft>
                        <a:buNone/>
                      </a:pPr>
                      <a:r>
                        <a:rPr lang="en" sz="1800">
                          <a:latin typeface="Droid Sans"/>
                          <a:ea typeface="Droid Sans"/>
                          <a:cs typeface="Droid Sans"/>
                          <a:sym typeface="Droid Sans"/>
                        </a:rPr>
                        <a:t>v</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e</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f</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g</a:t>
                      </a:r>
                      <a:endParaRPr sz="1800">
                        <a:latin typeface="Droid Sans"/>
                        <a:ea typeface="Droid Sans"/>
                        <a:cs typeface="Droid Sans"/>
                        <a:sym typeface="Droid Sans"/>
                      </a:endParaRPr>
                    </a:p>
                  </a:txBody>
                  <a:tcPr marT="91425" marB="91425" marR="91425" marL="91425">
                    <a:solidFill>
                      <a:srgbClr val="F3F3F3"/>
                    </a:solidFill>
                  </a:tcPr>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5</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6</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0</a:t>
                      </a:r>
                      <a:r>
                        <a:rPr baseline="-25000" lang="en" sz="1800">
                          <a:solidFill>
                            <a:schemeClr val="dk1"/>
                          </a:solidFill>
                          <a:latin typeface="Droid Sans"/>
                          <a:ea typeface="Droid Sans"/>
                          <a:cs typeface="Droid Sans"/>
                          <a:sym typeface="Droid Sans"/>
                        </a:rPr>
                        <a:t>a</a:t>
                      </a:r>
                      <a:endParaRPr/>
                    </a:p>
                  </a:txBody>
                  <a:tcPr marT="91425" marB="91425" marR="91425" marL="91425">
                    <a:solidFill>
                      <a:srgbClr val="00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548600">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bl>
          </a:graphicData>
        </a:graphic>
      </p:graphicFrame>
      <p:sp>
        <p:nvSpPr>
          <p:cNvPr id="531" name="Google Shape;531;p46"/>
          <p:cNvSpPr/>
          <p:nvPr/>
        </p:nvSpPr>
        <p:spPr>
          <a:xfrm>
            <a:off x="5317275" y="3658350"/>
            <a:ext cx="2566200" cy="1288500"/>
          </a:xfrm>
          <a:prstGeom prst="wedgeRoundRectCallout">
            <a:avLst>
              <a:gd fmla="val -19050" name="adj1"/>
              <a:gd fmla="val -67574"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The shortest path to b from node a is?</a:t>
            </a:r>
            <a:endParaRPr sz="1800"/>
          </a:p>
        </p:txBody>
      </p:sp>
      <p:sp>
        <p:nvSpPr>
          <p:cNvPr id="532" name="Google Shape;532;p4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Graphs are general data structures that have a wide range of applications:</a:t>
            </a:r>
            <a:endParaRPr/>
          </a:p>
          <a:p>
            <a:pPr indent="-381000" lvl="1" marL="914400" rtl="0" algn="l">
              <a:spcBef>
                <a:spcPts val="0"/>
              </a:spcBef>
              <a:spcAft>
                <a:spcPts val="0"/>
              </a:spcAft>
              <a:buSzPts val="2400"/>
              <a:buChar char="◆"/>
            </a:pPr>
            <a:r>
              <a:rPr lang="en"/>
              <a:t>Sociology</a:t>
            </a:r>
            <a:endParaRPr/>
          </a:p>
          <a:p>
            <a:pPr indent="-381000" lvl="1" marL="914400" rtl="0" algn="l">
              <a:spcBef>
                <a:spcPts val="0"/>
              </a:spcBef>
              <a:spcAft>
                <a:spcPts val="0"/>
              </a:spcAft>
              <a:buSzPts val="2400"/>
              <a:buChar char="◆"/>
            </a:pPr>
            <a:r>
              <a:rPr lang="en"/>
              <a:t>Chemistry</a:t>
            </a:r>
            <a:endParaRPr/>
          </a:p>
          <a:p>
            <a:pPr indent="-381000" lvl="1" marL="914400" rtl="0" algn="l">
              <a:spcBef>
                <a:spcPts val="0"/>
              </a:spcBef>
              <a:spcAft>
                <a:spcPts val="0"/>
              </a:spcAft>
              <a:buSzPts val="2400"/>
              <a:buChar char="◆"/>
            </a:pPr>
            <a:r>
              <a:rPr lang="en"/>
              <a:t>Geography</a:t>
            </a:r>
            <a:endParaRPr/>
          </a:p>
          <a:p>
            <a:pPr indent="-381000" lvl="1" marL="914400" rtl="0" algn="l">
              <a:spcBef>
                <a:spcPts val="0"/>
              </a:spcBef>
              <a:spcAft>
                <a:spcPts val="0"/>
              </a:spcAft>
              <a:buSzPts val="2400"/>
              <a:buChar char="◆"/>
            </a:pPr>
            <a:r>
              <a:rPr lang="en"/>
              <a:t>Electrical engineering</a:t>
            </a:r>
            <a:endParaRPr/>
          </a:p>
          <a:p>
            <a:pPr indent="-381000" lvl="1" marL="914400" rtl="0" algn="l">
              <a:spcBef>
                <a:spcPts val="0"/>
              </a:spcBef>
              <a:spcAft>
                <a:spcPts val="0"/>
              </a:spcAft>
              <a:buSzPts val="2400"/>
              <a:buChar char="◆"/>
            </a:pPr>
            <a:r>
              <a:rPr lang="en"/>
              <a:t>Industrial engineering</a:t>
            </a:r>
            <a:endParaRPr/>
          </a:p>
        </p:txBody>
      </p:sp>
      <p:sp>
        <p:nvSpPr>
          <p:cNvPr id="56" name="Google Shape;56;p1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pic>
        <p:nvPicPr>
          <p:cNvPr id="57" name="Google Shape;57;p11"/>
          <p:cNvPicPr preferRelativeResize="0"/>
          <p:nvPr/>
        </p:nvPicPr>
        <p:blipFill>
          <a:blip r:embed="rId3">
            <a:alphaModFix amt="67000"/>
          </a:blip>
          <a:stretch>
            <a:fillRect/>
          </a:stretch>
        </p:blipFill>
        <p:spPr>
          <a:xfrm>
            <a:off x="5528100" y="4505706"/>
            <a:ext cx="3564075" cy="2352300"/>
          </a:xfrm>
          <a:prstGeom prst="rect">
            <a:avLst/>
          </a:prstGeom>
          <a:noFill/>
          <a:ln>
            <a:noFill/>
          </a:ln>
        </p:spPr>
      </p:pic>
      <p:sp>
        <p:nvSpPr>
          <p:cNvPr id="58" name="Google Shape;58;p11"/>
          <p:cNvSpPr/>
          <p:nvPr/>
        </p:nvSpPr>
        <p:spPr>
          <a:xfrm>
            <a:off x="3059000" y="2037975"/>
            <a:ext cx="2277000" cy="1196400"/>
          </a:xfrm>
          <a:prstGeom prst="wedgeRoundRectCallout">
            <a:avLst>
              <a:gd fmla="val -61954" name="adj1"/>
              <a:gd fmla="val 21487" name="adj2"/>
              <a:gd fmla="val 0" name="adj3"/>
            </a:avLst>
          </a:prstGeom>
          <a:solidFill>
            <a:srgbClr val="F3F3F3"/>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roid Sans"/>
                <a:ea typeface="Droid Sans"/>
                <a:cs typeface="Droid Sans"/>
                <a:sym typeface="Droid Sans"/>
              </a:rPr>
              <a:t>i.e Identify criminal networks</a:t>
            </a:r>
            <a:endParaRPr sz="1800">
              <a:latin typeface="Droid Sans"/>
              <a:ea typeface="Droid Sans"/>
              <a:cs typeface="Droid Sans"/>
              <a:sym typeface="Droid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Graph algorithms</a:t>
            </a:r>
            <a:endParaRPr sz="2400"/>
          </a:p>
          <a:p>
            <a:pPr indent="0" lvl="0" marL="0" rtl="0" algn="l">
              <a:spcBef>
                <a:spcPts val="0"/>
              </a:spcBef>
              <a:spcAft>
                <a:spcPts val="0"/>
              </a:spcAft>
              <a:buClr>
                <a:schemeClr val="dk1"/>
              </a:buClr>
              <a:buSzPts val="1100"/>
              <a:buFont typeface="Arial"/>
              <a:buNone/>
            </a:pPr>
            <a:r>
              <a:rPr lang="en">
                <a:solidFill>
                  <a:srgbClr val="B7B7B7"/>
                </a:solidFill>
              </a:rPr>
              <a:t>Shortest-path: Dijkstra</a:t>
            </a:r>
            <a:endParaRPr>
              <a:solidFill>
                <a:srgbClr val="999999"/>
              </a:solidFill>
            </a:endParaRPr>
          </a:p>
        </p:txBody>
      </p:sp>
      <p:sp>
        <p:nvSpPr>
          <p:cNvPr id="538" name="Google Shape;538;p47"/>
          <p:cNvSpPr/>
          <p:nvPr/>
        </p:nvSpPr>
        <p:spPr>
          <a:xfrm>
            <a:off x="591775"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a:t>
            </a:r>
            <a:endParaRPr b="1"/>
          </a:p>
        </p:txBody>
      </p:sp>
      <p:sp>
        <p:nvSpPr>
          <p:cNvPr id="539" name="Google Shape;539;p47"/>
          <p:cNvSpPr/>
          <p:nvPr/>
        </p:nvSpPr>
        <p:spPr>
          <a:xfrm>
            <a:off x="207545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a:t>
            </a:r>
            <a:endParaRPr b="1"/>
          </a:p>
        </p:txBody>
      </p:sp>
      <p:sp>
        <p:nvSpPr>
          <p:cNvPr id="540" name="Google Shape;540;p47"/>
          <p:cNvSpPr/>
          <p:nvPr/>
        </p:nvSpPr>
        <p:spPr>
          <a:xfrm>
            <a:off x="396250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e</a:t>
            </a:r>
            <a:endParaRPr b="1"/>
          </a:p>
        </p:txBody>
      </p:sp>
      <p:sp>
        <p:nvSpPr>
          <p:cNvPr id="541" name="Google Shape;541;p47"/>
          <p:cNvSpPr/>
          <p:nvPr/>
        </p:nvSpPr>
        <p:spPr>
          <a:xfrm>
            <a:off x="3962500" y="3796775"/>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g</a:t>
            </a:r>
            <a:endParaRPr b="1"/>
          </a:p>
        </p:txBody>
      </p:sp>
      <p:sp>
        <p:nvSpPr>
          <p:cNvPr id="542" name="Google Shape;542;p47"/>
          <p:cNvSpPr/>
          <p:nvPr/>
        </p:nvSpPr>
        <p:spPr>
          <a:xfrm>
            <a:off x="307050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f</a:t>
            </a:r>
            <a:endParaRPr b="1"/>
          </a:p>
        </p:txBody>
      </p:sp>
      <p:sp>
        <p:nvSpPr>
          <p:cNvPr id="543" name="Google Shape;543;p47"/>
          <p:cNvSpPr/>
          <p:nvPr/>
        </p:nvSpPr>
        <p:spPr>
          <a:xfrm>
            <a:off x="207545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d</a:t>
            </a:r>
            <a:endParaRPr b="1"/>
          </a:p>
        </p:txBody>
      </p:sp>
      <p:sp>
        <p:nvSpPr>
          <p:cNvPr id="544" name="Google Shape;544;p47"/>
          <p:cNvSpPr/>
          <p:nvPr/>
        </p:nvSpPr>
        <p:spPr>
          <a:xfrm>
            <a:off x="591775"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b</a:t>
            </a:r>
            <a:endParaRPr b="1"/>
          </a:p>
        </p:txBody>
      </p:sp>
      <p:cxnSp>
        <p:nvCxnSpPr>
          <p:cNvPr id="545" name="Google Shape;545;p47"/>
          <p:cNvCxnSpPr>
            <a:stCxn id="538" idx="6"/>
            <a:endCxn id="539" idx="2"/>
          </p:cNvCxnSpPr>
          <p:nvPr/>
        </p:nvCxnSpPr>
        <p:spPr>
          <a:xfrm>
            <a:off x="1021975" y="21248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546" name="Google Shape;546;p47"/>
          <p:cNvCxnSpPr>
            <a:stCxn id="539" idx="6"/>
            <a:endCxn id="540" idx="2"/>
          </p:cNvCxnSpPr>
          <p:nvPr/>
        </p:nvCxnSpPr>
        <p:spPr>
          <a:xfrm>
            <a:off x="2505650" y="2124850"/>
            <a:ext cx="1456800" cy="0"/>
          </a:xfrm>
          <a:prstGeom prst="straightConnector1">
            <a:avLst/>
          </a:prstGeom>
          <a:noFill/>
          <a:ln cap="flat" cmpd="sng" w="19050">
            <a:solidFill>
              <a:schemeClr val="dk2"/>
            </a:solidFill>
            <a:prstDash val="solid"/>
            <a:round/>
            <a:headEnd len="med" w="med" type="none"/>
            <a:tailEnd len="med" w="med" type="none"/>
          </a:ln>
        </p:spPr>
      </p:cxnSp>
      <p:cxnSp>
        <p:nvCxnSpPr>
          <p:cNvPr id="547" name="Google Shape;547;p47"/>
          <p:cNvCxnSpPr>
            <a:stCxn id="544" idx="6"/>
            <a:endCxn id="543" idx="2"/>
          </p:cNvCxnSpPr>
          <p:nvPr/>
        </p:nvCxnSpPr>
        <p:spPr>
          <a:xfrm>
            <a:off x="1021975" y="39850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548" name="Google Shape;548;p47"/>
          <p:cNvCxnSpPr>
            <a:stCxn id="543" idx="6"/>
            <a:endCxn id="542" idx="2"/>
          </p:cNvCxnSpPr>
          <p:nvPr/>
        </p:nvCxnSpPr>
        <p:spPr>
          <a:xfrm>
            <a:off x="2505650" y="3985050"/>
            <a:ext cx="564900" cy="0"/>
          </a:xfrm>
          <a:prstGeom prst="straightConnector1">
            <a:avLst/>
          </a:prstGeom>
          <a:noFill/>
          <a:ln cap="flat" cmpd="sng" w="19050">
            <a:solidFill>
              <a:schemeClr val="dk2"/>
            </a:solidFill>
            <a:prstDash val="solid"/>
            <a:round/>
            <a:headEnd len="med" w="med" type="none"/>
            <a:tailEnd len="med" w="med" type="none"/>
          </a:ln>
        </p:spPr>
      </p:cxnSp>
      <p:cxnSp>
        <p:nvCxnSpPr>
          <p:cNvPr id="549" name="Google Shape;549;p47"/>
          <p:cNvCxnSpPr>
            <a:stCxn id="542" idx="6"/>
            <a:endCxn id="541" idx="2"/>
          </p:cNvCxnSpPr>
          <p:nvPr/>
        </p:nvCxnSpPr>
        <p:spPr>
          <a:xfrm>
            <a:off x="3500700" y="3985050"/>
            <a:ext cx="461700" cy="0"/>
          </a:xfrm>
          <a:prstGeom prst="straightConnector1">
            <a:avLst/>
          </a:prstGeom>
          <a:noFill/>
          <a:ln cap="flat" cmpd="sng" w="19050">
            <a:solidFill>
              <a:schemeClr val="dk2"/>
            </a:solidFill>
            <a:prstDash val="solid"/>
            <a:round/>
            <a:headEnd len="med" w="med" type="none"/>
            <a:tailEnd len="med" w="med" type="none"/>
          </a:ln>
        </p:spPr>
      </p:cxnSp>
      <p:cxnSp>
        <p:nvCxnSpPr>
          <p:cNvPr id="550" name="Google Shape;550;p47"/>
          <p:cNvCxnSpPr>
            <a:stCxn id="538" idx="4"/>
            <a:endCxn id="544" idx="0"/>
          </p:cNvCxnSpPr>
          <p:nvPr/>
        </p:nvCxnSpPr>
        <p:spPr>
          <a:xfrm>
            <a:off x="806875"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551" name="Google Shape;551;p47"/>
          <p:cNvCxnSpPr>
            <a:stCxn id="538" idx="5"/>
            <a:endCxn id="543" idx="0"/>
          </p:cNvCxnSpPr>
          <p:nvPr/>
        </p:nvCxnSpPr>
        <p:spPr>
          <a:xfrm>
            <a:off x="958974" y="2257963"/>
            <a:ext cx="1331700" cy="1538700"/>
          </a:xfrm>
          <a:prstGeom prst="straightConnector1">
            <a:avLst/>
          </a:prstGeom>
          <a:noFill/>
          <a:ln cap="flat" cmpd="sng" w="19050">
            <a:solidFill>
              <a:schemeClr val="dk2"/>
            </a:solidFill>
            <a:prstDash val="solid"/>
            <a:round/>
            <a:headEnd len="med" w="med" type="none"/>
            <a:tailEnd len="med" w="med" type="none"/>
          </a:ln>
        </p:spPr>
      </p:cxnSp>
      <p:cxnSp>
        <p:nvCxnSpPr>
          <p:cNvPr id="552" name="Google Shape;552;p47"/>
          <p:cNvCxnSpPr>
            <a:stCxn id="539" idx="4"/>
            <a:endCxn id="543" idx="0"/>
          </p:cNvCxnSpPr>
          <p:nvPr/>
        </p:nvCxnSpPr>
        <p:spPr>
          <a:xfrm>
            <a:off x="2290550"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553" name="Google Shape;553;p47"/>
          <p:cNvCxnSpPr>
            <a:stCxn id="539" idx="5"/>
            <a:endCxn id="542" idx="0"/>
          </p:cNvCxnSpPr>
          <p:nvPr/>
        </p:nvCxnSpPr>
        <p:spPr>
          <a:xfrm>
            <a:off x="2442649" y="2257963"/>
            <a:ext cx="843000" cy="1538700"/>
          </a:xfrm>
          <a:prstGeom prst="straightConnector1">
            <a:avLst/>
          </a:prstGeom>
          <a:noFill/>
          <a:ln cap="flat" cmpd="sng" w="19050">
            <a:solidFill>
              <a:schemeClr val="dk2"/>
            </a:solidFill>
            <a:prstDash val="solid"/>
            <a:round/>
            <a:headEnd len="med" w="med" type="none"/>
            <a:tailEnd len="med" w="med" type="none"/>
          </a:ln>
        </p:spPr>
      </p:cxnSp>
      <p:cxnSp>
        <p:nvCxnSpPr>
          <p:cNvPr id="554" name="Google Shape;554;p47"/>
          <p:cNvCxnSpPr>
            <a:stCxn id="539" idx="5"/>
            <a:endCxn id="541" idx="0"/>
          </p:cNvCxnSpPr>
          <p:nvPr/>
        </p:nvCxnSpPr>
        <p:spPr>
          <a:xfrm>
            <a:off x="2442649" y="2257963"/>
            <a:ext cx="1734900" cy="1538700"/>
          </a:xfrm>
          <a:prstGeom prst="straightConnector1">
            <a:avLst/>
          </a:prstGeom>
          <a:noFill/>
          <a:ln cap="flat" cmpd="sng" w="19050">
            <a:solidFill>
              <a:schemeClr val="dk2"/>
            </a:solidFill>
            <a:prstDash val="solid"/>
            <a:round/>
            <a:headEnd len="med" w="med" type="none"/>
            <a:tailEnd len="med" w="med" type="none"/>
          </a:ln>
        </p:spPr>
      </p:cxnSp>
      <p:cxnSp>
        <p:nvCxnSpPr>
          <p:cNvPr id="555" name="Google Shape;555;p47"/>
          <p:cNvCxnSpPr>
            <a:stCxn id="540" idx="4"/>
            <a:endCxn id="542" idx="0"/>
          </p:cNvCxnSpPr>
          <p:nvPr/>
        </p:nvCxnSpPr>
        <p:spPr>
          <a:xfrm flipH="1">
            <a:off x="3285700" y="2313100"/>
            <a:ext cx="891900" cy="1483800"/>
          </a:xfrm>
          <a:prstGeom prst="straightConnector1">
            <a:avLst/>
          </a:prstGeom>
          <a:noFill/>
          <a:ln cap="flat" cmpd="sng" w="19050">
            <a:solidFill>
              <a:schemeClr val="dk2"/>
            </a:solidFill>
            <a:prstDash val="solid"/>
            <a:round/>
            <a:headEnd len="med" w="med" type="none"/>
            <a:tailEnd len="med" w="med" type="none"/>
          </a:ln>
        </p:spPr>
      </p:cxnSp>
      <p:cxnSp>
        <p:nvCxnSpPr>
          <p:cNvPr id="556" name="Google Shape;556;p47"/>
          <p:cNvCxnSpPr>
            <a:stCxn id="540" idx="4"/>
            <a:endCxn id="541" idx="0"/>
          </p:cNvCxnSpPr>
          <p:nvPr/>
        </p:nvCxnSpPr>
        <p:spPr>
          <a:xfrm>
            <a:off x="4177600" y="2313100"/>
            <a:ext cx="0" cy="1483800"/>
          </a:xfrm>
          <a:prstGeom prst="straightConnector1">
            <a:avLst/>
          </a:prstGeom>
          <a:noFill/>
          <a:ln cap="flat" cmpd="sng" w="19050">
            <a:solidFill>
              <a:schemeClr val="dk2"/>
            </a:solidFill>
            <a:prstDash val="solid"/>
            <a:round/>
            <a:headEnd len="med" w="med" type="none"/>
            <a:tailEnd len="med" w="med" type="none"/>
          </a:ln>
        </p:spPr>
      </p:cxnSp>
      <p:sp>
        <p:nvSpPr>
          <p:cNvPr id="557" name="Google Shape;557;p47"/>
          <p:cNvSpPr txBox="1"/>
          <p:nvPr/>
        </p:nvSpPr>
        <p:spPr>
          <a:xfrm>
            <a:off x="1291025" y="190075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558" name="Google Shape;558;p47"/>
          <p:cNvSpPr txBox="1"/>
          <p:nvPr/>
        </p:nvSpPr>
        <p:spPr>
          <a:xfrm>
            <a:off x="3003225" y="188120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559" name="Google Shape;559;p47"/>
          <p:cNvSpPr txBox="1"/>
          <p:nvPr/>
        </p:nvSpPr>
        <p:spPr>
          <a:xfrm>
            <a:off x="4101450"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60" name="Google Shape;560;p47"/>
          <p:cNvSpPr txBox="1"/>
          <p:nvPr/>
        </p:nvSpPr>
        <p:spPr>
          <a:xfrm>
            <a:off x="3500700"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61" name="Google Shape;561;p47"/>
          <p:cNvSpPr txBox="1"/>
          <p:nvPr/>
        </p:nvSpPr>
        <p:spPr>
          <a:xfrm>
            <a:off x="25572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sp>
        <p:nvSpPr>
          <p:cNvPr id="562" name="Google Shape;562;p47"/>
          <p:cNvSpPr txBox="1"/>
          <p:nvPr/>
        </p:nvSpPr>
        <p:spPr>
          <a:xfrm>
            <a:off x="12910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63" name="Google Shape;563;p47"/>
          <p:cNvSpPr txBox="1"/>
          <p:nvPr/>
        </p:nvSpPr>
        <p:spPr>
          <a:xfrm>
            <a:off x="336275"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564" name="Google Shape;564;p47"/>
          <p:cNvSpPr txBox="1"/>
          <p:nvPr/>
        </p:nvSpPr>
        <p:spPr>
          <a:xfrm>
            <a:off x="1483775" y="27723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565" name="Google Shape;565;p47"/>
          <p:cNvSpPr txBox="1"/>
          <p:nvPr/>
        </p:nvSpPr>
        <p:spPr>
          <a:xfrm>
            <a:off x="2261413" y="3054863"/>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566" name="Google Shape;566;p47"/>
          <p:cNvSpPr txBox="1"/>
          <p:nvPr/>
        </p:nvSpPr>
        <p:spPr>
          <a:xfrm>
            <a:off x="2698413" y="32016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567" name="Google Shape;567;p47"/>
          <p:cNvSpPr txBox="1"/>
          <p:nvPr/>
        </p:nvSpPr>
        <p:spPr>
          <a:xfrm>
            <a:off x="3155613" y="27444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568" name="Google Shape;568;p47"/>
          <p:cNvSpPr txBox="1"/>
          <p:nvPr/>
        </p:nvSpPr>
        <p:spPr>
          <a:xfrm>
            <a:off x="3689013" y="25920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graphicFrame>
        <p:nvGraphicFramePr>
          <p:cNvPr id="569" name="Google Shape;569;p47"/>
          <p:cNvGraphicFramePr/>
          <p:nvPr/>
        </p:nvGraphicFramePr>
        <p:xfrm>
          <a:off x="4827475" y="2095500"/>
          <a:ext cx="3000000" cy="3000000"/>
        </p:xfrm>
        <a:graphic>
          <a:graphicData uri="http://schemas.openxmlformats.org/drawingml/2006/table">
            <a:tbl>
              <a:tblPr>
                <a:noFill/>
                <a:tableStyleId>{1D4B8E77-8DC6-49F7-AA46-EE8F0AC8EC1D}</a:tableStyleId>
              </a:tblPr>
              <a:tblGrid>
                <a:gridCol w="504825"/>
                <a:gridCol w="504825"/>
                <a:gridCol w="504825"/>
                <a:gridCol w="504825"/>
                <a:gridCol w="504825"/>
                <a:gridCol w="504825"/>
                <a:gridCol w="504825"/>
                <a:gridCol w="504825"/>
              </a:tblGrid>
              <a:tr h="381000">
                <a:tc>
                  <a:txBody>
                    <a:bodyPr/>
                    <a:lstStyle/>
                    <a:p>
                      <a:pPr indent="0" lvl="0" marL="0" rtl="0" algn="ctr">
                        <a:spcBef>
                          <a:spcPts val="0"/>
                        </a:spcBef>
                        <a:spcAft>
                          <a:spcPts val="0"/>
                        </a:spcAft>
                        <a:buNone/>
                      </a:pPr>
                      <a:r>
                        <a:rPr lang="en" sz="1800">
                          <a:latin typeface="Droid Sans"/>
                          <a:ea typeface="Droid Sans"/>
                          <a:cs typeface="Droid Sans"/>
                          <a:sym typeface="Droid Sans"/>
                        </a:rPr>
                        <a:t>v</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e</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f</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g</a:t>
                      </a:r>
                      <a:endParaRPr sz="1800">
                        <a:latin typeface="Droid Sans"/>
                        <a:ea typeface="Droid Sans"/>
                        <a:cs typeface="Droid Sans"/>
                        <a:sym typeface="Droid Sans"/>
                      </a:endParaRPr>
                    </a:p>
                  </a:txBody>
                  <a:tcPr marT="91425" marB="91425" marR="91425" marL="91425">
                    <a:solidFill>
                      <a:srgbClr val="F3F3F3"/>
                    </a:solidFill>
                  </a:tcPr>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5</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6</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0</a:t>
                      </a:r>
                      <a:r>
                        <a:rPr baseline="-25000" lang="en" sz="1800">
                          <a:solidFill>
                            <a:schemeClr val="dk1"/>
                          </a:solidFill>
                          <a:latin typeface="Droid Sans"/>
                          <a:ea typeface="Droid Sans"/>
                          <a:cs typeface="Droid Sans"/>
                          <a:sym typeface="Droid Sans"/>
                        </a:rPr>
                        <a:t>a</a:t>
                      </a:r>
                      <a:endParaRPr/>
                    </a:p>
                  </a:txBody>
                  <a:tcPr marT="91425" marB="91425" marR="91425" marL="91425">
                    <a:solidFill>
                      <a:srgbClr val="00FFFF"/>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800">
                          <a:solidFill>
                            <a:schemeClr val="dk1"/>
                          </a:solidFill>
                          <a:latin typeface="Droid Sans"/>
                          <a:ea typeface="Droid Sans"/>
                          <a:cs typeface="Droid Sans"/>
                          <a:sym typeface="Droid Sans"/>
                        </a:rPr>
                        <a:t>3</a:t>
                      </a:r>
                      <a:r>
                        <a:rPr baseline="-25000" lang="en" sz="1800">
                          <a:solidFill>
                            <a:schemeClr val="dk1"/>
                          </a:solidFill>
                          <a:latin typeface="Droid Sans"/>
                          <a:ea typeface="Droid Sans"/>
                          <a:cs typeface="Droid Sans"/>
                          <a:sym typeface="Droid Sans"/>
                        </a:rPr>
                        <a:t>a</a:t>
                      </a:r>
                      <a:endParaRPr baseline="-25000" sz="1800">
                        <a:solidFill>
                          <a:schemeClr val="dk1"/>
                        </a:solidFill>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548600">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8"/>
          <p:cNvSpPr/>
          <p:nvPr/>
        </p:nvSpPr>
        <p:spPr>
          <a:xfrm>
            <a:off x="591775"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a:t>
            </a:r>
            <a:endParaRPr b="1"/>
          </a:p>
        </p:txBody>
      </p:sp>
      <p:sp>
        <p:nvSpPr>
          <p:cNvPr id="575" name="Google Shape;575;p48"/>
          <p:cNvSpPr/>
          <p:nvPr/>
        </p:nvSpPr>
        <p:spPr>
          <a:xfrm>
            <a:off x="207545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a:t>
            </a:r>
            <a:endParaRPr b="1"/>
          </a:p>
        </p:txBody>
      </p:sp>
      <p:sp>
        <p:nvSpPr>
          <p:cNvPr id="576" name="Google Shape;576;p48"/>
          <p:cNvSpPr/>
          <p:nvPr/>
        </p:nvSpPr>
        <p:spPr>
          <a:xfrm>
            <a:off x="396250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e</a:t>
            </a:r>
            <a:endParaRPr b="1"/>
          </a:p>
        </p:txBody>
      </p:sp>
      <p:sp>
        <p:nvSpPr>
          <p:cNvPr id="577" name="Google Shape;577;p48"/>
          <p:cNvSpPr/>
          <p:nvPr/>
        </p:nvSpPr>
        <p:spPr>
          <a:xfrm>
            <a:off x="3962500" y="3796775"/>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g</a:t>
            </a:r>
            <a:endParaRPr b="1"/>
          </a:p>
        </p:txBody>
      </p:sp>
      <p:sp>
        <p:nvSpPr>
          <p:cNvPr id="578" name="Google Shape;578;p48"/>
          <p:cNvSpPr/>
          <p:nvPr/>
        </p:nvSpPr>
        <p:spPr>
          <a:xfrm>
            <a:off x="307050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f</a:t>
            </a:r>
            <a:endParaRPr b="1"/>
          </a:p>
        </p:txBody>
      </p:sp>
      <p:sp>
        <p:nvSpPr>
          <p:cNvPr id="579" name="Google Shape;579;p48"/>
          <p:cNvSpPr/>
          <p:nvPr/>
        </p:nvSpPr>
        <p:spPr>
          <a:xfrm>
            <a:off x="207545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d</a:t>
            </a:r>
            <a:endParaRPr b="1"/>
          </a:p>
        </p:txBody>
      </p:sp>
      <p:sp>
        <p:nvSpPr>
          <p:cNvPr id="580" name="Google Shape;580;p48"/>
          <p:cNvSpPr/>
          <p:nvPr/>
        </p:nvSpPr>
        <p:spPr>
          <a:xfrm>
            <a:off x="591775"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b</a:t>
            </a:r>
            <a:endParaRPr b="1"/>
          </a:p>
        </p:txBody>
      </p:sp>
      <p:cxnSp>
        <p:nvCxnSpPr>
          <p:cNvPr id="581" name="Google Shape;581;p48"/>
          <p:cNvCxnSpPr>
            <a:stCxn id="574" idx="6"/>
            <a:endCxn id="575" idx="2"/>
          </p:cNvCxnSpPr>
          <p:nvPr/>
        </p:nvCxnSpPr>
        <p:spPr>
          <a:xfrm>
            <a:off x="1021975" y="21248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582" name="Google Shape;582;p48"/>
          <p:cNvCxnSpPr>
            <a:stCxn id="575" idx="6"/>
            <a:endCxn id="576" idx="2"/>
          </p:cNvCxnSpPr>
          <p:nvPr/>
        </p:nvCxnSpPr>
        <p:spPr>
          <a:xfrm>
            <a:off x="2505650" y="2124850"/>
            <a:ext cx="1456800" cy="0"/>
          </a:xfrm>
          <a:prstGeom prst="straightConnector1">
            <a:avLst/>
          </a:prstGeom>
          <a:noFill/>
          <a:ln cap="flat" cmpd="sng" w="19050">
            <a:solidFill>
              <a:schemeClr val="dk2"/>
            </a:solidFill>
            <a:prstDash val="solid"/>
            <a:round/>
            <a:headEnd len="med" w="med" type="none"/>
            <a:tailEnd len="med" w="med" type="none"/>
          </a:ln>
        </p:spPr>
      </p:cxnSp>
      <p:cxnSp>
        <p:nvCxnSpPr>
          <p:cNvPr id="583" name="Google Shape;583;p48"/>
          <p:cNvCxnSpPr>
            <a:stCxn id="580" idx="6"/>
            <a:endCxn id="579" idx="2"/>
          </p:cNvCxnSpPr>
          <p:nvPr/>
        </p:nvCxnSpPr>
        <p:spPr>
          <a:xfrm>
            <a:off x="1021975" y="39850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584" name="Google Shape;584;p48"/>
          <p:cNvCxnSpPr>
            <a:stCxn id="579" idx="6"/>
            <a:endCxn id="578" idx="2"/>
          </p:cNvCxnSpPr>
          <p:nvPr/>
        </p:nvCxnSpPr>
        <p:spPr>
          <a:xfrm>
            <a:off x="2505650" y="3985050"/>
            <a:ext cx="564900" cy="0"/>
          </a:xfrm>
          <a:prstGeom prst="straightConnector1">
            <a:avLst/>
          </a:prstGeom>
          <a:noFill/>
          <a:ln cap="flat" cmpd="sng" w="19050">
            <a:solidFill>
              <a:schemeClr val="dk2"/>
            </a:solidFill>
            <a:prstDash val="solid"/>
            <a:round/>
            <a:headEnd len="med" w="med" type="none"/>
            <a:tailEnd len="med" w="med" type="none"/>
          </a:ln>
        </p:spPr>
      </p:cxnSp>
      <p:cxnSp>
        <p:nvCxnSpPr>
          <p:cNvPr id="585" name="Google Shape;585;p48"/>
          <p:cNvCxnSpPr>
            <a:stCxn id="578" idx="6"/>
            <a:endCxn id="577" idx="2"/>
          </p:cNvCxnSpPr>
          <p:nvPr/>
        </p:nvCxnSpPr>
        <p:spPr>
          <a:xfrm>
            <a:off x="3500700" y="3985050"/>
            <a:ext cx="461700" cy="0"/>
          </a:xfrm>
          <a:prstGeom prst="straightConnector1">
            <a:avLst/>
          </a:prstGeom>
          <a:noFill/>
          <a:ln cap="flat" cmpd="sng" w="19050">
            <a:solidFill>
              <a:schemeClr val="dk2"/>
            </a:solidFill>
            <a:prstDash val="solid"/>
            <a:round/>
            <a:headEnd len="med" w="med" type="none"/>
            <a:tailEnd len="med" w="med" type="none"/>
          </a:ln>
        </p:spPr>
      </p:cxnSp>
      <p:cxnSp>
        <p:nvCxnSpPr>
          <p:cNvPr id="586" name="Google Shape;586;p48"/>
          <p:cNvCxnSpPr>
            <a:stCxn id="574" idx="4"/>
            <a:endCxn id="580" idx="0"/>
          </p:cNvCxnSpPr>
          <p:nvPr/>
        </p:nvCxnSpPr>
        <p:spPr>
          <a:xfrm>
            <a:off x="806875"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587" name="Google Shape;587;p48"/>
          <p:cNvCxnSpPr>
            <a:stCxn id="574" idx="5"/>
            <a:endCxn id="579" idx="0"/>
          </p:cNvCxnSpPr>
          <p:nvPr/>
        </p:nvCxnSpPr>
        <p:spPr>
          <a:xfrm>
            <a:off x="958974" y="2257963"/>
            <a:ext cx="1331700" cy="1538700"/>
          </a:xfrm>
          <a:prstGeom prst="straightConnector1">
            <a:avLst/>
          </a:prstGeom>
          <a:noFill/>
          <a:ln cap="flat" cmpd="sng" w="19050">
            <a:solidFill>
              <a:schemeClr val="dk2"/>
            </a:solidFill>
            <a:prstDash val="solid"/>
            <a:round/>
            <a:headEnd len="med" w="med" type="none"/>
            <a:tailEnd len="med" w="med" type="none"/>
          </a:ln>
        </p:spPr>
      </p:cxnSp>
      <p:cxnSp>
        <p:nvCxnSpPr>
          <p:cNvPr id="588" name="Google Shape;588;p48"/>
          <p:cNvCxnSpPr>
            <a:stCxn id="575" idx="4"/>
            <a:endCxn id="579" idx="0"/>
          </p:cNvCxnSpPr>
          <p:nvPr/>
        </p:nvCxnSpPr>
        <p:spPr>
          <a:xfrm>
            <a:off x="2290550"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589" name="Google Shape;589;p48"/>
          <p:cNvCxnSpPr>
            <a:stCxn id="575" idx="5"/>
            <a:endCxn id="578" idx="0"/>
          </p:cNvCxnSpPr>
          <p:nvPr/>
        </p:nvCxnSpPr>
        <p:spPr>
          <a:xfrm>
            <a:off x="2442649" y="2257963"/>
            <a:ext cx="843000" cy="1538700"/>
          </a:xfrm>
          <a:prstGeom prst="straightConnector1">
            <a:avLst/>
          </a:prstGeom>
          <a:noFill/>
          <a:ln cap="flat" cmpd="sng" w="19050">
            <a:solidFill>
              <a:schemeClr val="dk2"/>
            </a:solidFill>
            <a:prstDash val="solid"/>
            <a:round/>
            <a:headEnd len="med" w="med" type="none"/>
            <a:tailEnd len="med" w="med" type="none"/>
          </a:ln>
        </p:spPr>
      </p:cxnSp>
      <p:cxnSp>
        <p:nvCxnSpPr>
          <p:cNvPr id="590" name="Google Shape;590;p48"/>
          <p:cNvCxnSpPr>
            <a:stCxn id="575" idx="5"/>
            <a:endCxn id="577" idx="0"/>
          </p:cNvCxnSpPr>
          <p:nvPr/>
        </p:nvCxnSpPr>
        <p:spPr>
          <a:xfrm>
            <a:off x="2442649" y="2257963"/>
            <a:ext cx="1734900" cy="1538700"/>
          </a:xfrm>
          <a:prstGeom prst="straightConnector1">
            <a:avLst/>
          </a:prstGeom>
          <a:noFill/>
          <a:ln cap="flat" cmpd="sng" w="19050">
            <a:solidFill>
              <a:schemeClr val="dk2"/>
            </a:solidFill>
            <a:prstDash val="solid"/>
            <a:round/>
            <a:headEnd len="med" w="med" type="none"/>
            <a:tailEnd len="med" w="med" type="none"/>
          </a:ln>
        </p:spPr>
      </p:cxnSp>
      <p:cxnSp>
        <p:nvCxnSpPr>
          <p:cNvPr id="591" name="Google Shape;591;p48"/>
          <p:cNvCxnSpPr>
            <a:stCxn id="576" idx="4"/>
            <a:endCxn id="578" idx="0"/>
          </p:cNvCxnSpPr>
          <p:nvPr/>
        </p:nvCxnSpPr>
        <p:spPr>
          <a:xfrm flipH="1">
            <a:off x="3285700" y="2313100"/>
            <a:ext cx="891900" cy="1483800"/>
          </a:xfrm>
          <a:prstGeom prst="straightConnector1">
            <a:avLst/>
          </a:prstGeom>
          <a:noFill/>
          <a:ln cap="flat" cmpd="sng" w="19050">
            <a:solidFill>
              <a:schemeClr val="dk2"/>
            </a:solidFill>
            <a:prstDash val="solid"/>
            <a:round/>
            <a:headEnd len="med" w="med" type="none"/>
            <a:tailEnd len="med" w="med" type="none"/>
          </a:ln>
        </p:spPr>
      </p:cxnSp>
      <p:cxnSp>
        <p:nvCxnSpPr>
          <p:cNvPr id="592" name="Google Shape;592;p48"/>
          <p:cNvCxnSpPr>
            <a:stCxn id="576" idx="4"/>
            <a:endCxn id="577" idx="0"/>
          </p:cNvCxnSpPr>
          <p:nvPr/>
        </p:nvCxnSpPr>
        <p:spPr>
          <a:xfrm>
            <a:off x="4177600" y="2313100"/>
            <a:ext cx="0" cy="1483800"/>
          </a:xfrm>
          <a:prstGeom prst="straightConnector1">
            <a:avLst/>
          </a:prstGeom>
          <a:noFill/>
          <a:ln cap="flat" cmpd="sng" w="19050">
            <a:solidFill>
              <a:schemeClr val="dk2"/>
            </a:solidFill>
            <a:prstDash val="solid"/>
            <a:round/>
            <a:headEnd len="med" w="med" type="none"/>
            <a:tailEnd len="med" w="med" type="none"/>
          </a:ln>
        </p:spPr>
      </p:cxnSp>
      <p:sp>
        <p:nvSpPr>
          <p:cNvPr id="593" name="Google Shape;593;p48"/>
          <p:cNvSpPr txBox="1"/>
          <p:nvPr/>
        </p:nvSpPr>
        <p:spPr>
          <a:xfrm>
            <a:off x="1291025" y="190075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594" name="Google Shape;594;p48"/>
          <p:cNvSpPr txBox="1"/>
          <p:nvPr/>
        </p:nvSpPr>
        <p:spPr>
          <a:xfrm>
            <a:off x="3003225" y="188120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595" name="Google Shape;595;p48"/>
          <p:cNvSpPr txBox="1"/>
          <p:nvPr/>
        </p:nvSpPr>
        <p:spPr>
          <a:xfrm>
            <a:off x="4101450"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96" name="Google Shape;596;p48"/>
          <p:cNvSpPr txBox="1"/>
          <p:nvPr/>
        </p:nvSpPr>
        <p:spPr>
          <a:xfrm>
            <a:off x="3500700"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97" name="Google Shape;597;p48"/>
          <p:cNvSpPr txBox="1"/>
          <p:nvPr/>
        </p:nvSpPr>
        <p:spPr>
          <a:xfrm>
            <a:off x="25572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sp>
        <p:nvSpPr>
          <p:cNvPr id="598" name="Google Shape;598;p48"/>
          <p:cNvSpPr txBox="1"/>
          <p:nvPr/>
        </p:nvSpPr>
        <p:spPr>
          <a:xfrm>
            <a:off x="12910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599" name="Google Shape;599;p48"/>
          <p:cNvSpPr txBox="1"/>
          <p:nvPr/>
        </p:nvSpPr>
        <p:spPr>
          <a:xfrm>
            <a:off x="336275"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00" name="Google Shape;600;p48"/>
          <p:cNvSpPr txBox="1"/>
          <p:nvPr/>
        </p:nvSpPr>
        <p:spPr>
          <a:xfrm>
            <a:off x="1483775" y="27723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601" name="Google Shape;601;p48"/>
          <p:cNvSpPr txBox="1"/>
          <p:nvPr/>
        </p:nvSpPr>
        <p:spPr>
          <a:xfrm>
            <a:off x="2261413" y="3054863"/>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602" name="Google Shape;602;p48"/>
          <p:cNvSpPr txBox="1"/>
          <p:nvPr/>
        </p:nvSpPr>
        <p:spPr>
          <a:xfrm>
            <a:off x="2698413" y="32016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603" name="Google Shape;603;p48"/>
          <p:cNvSpPr txBox="1"/>
          <p:nvPr/>
        </p:nvSpPr>
        <p:spPr>
          <a:xfrm>
            <a:off x="3155613" y="27444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604" name="Google Shape;604;p48"/>
          <p:cNvSpPr txBox="1"/>
          <p:nvPr/>
        </p:nvSpPr>
        <p:spPr>
          <a:xfrm>
            <a:off x="3689013" y="25920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graphicFrame>
        <p:nvGraphicFramePr>
          <p:cNvPr id="605" name="Google Shape;605;p48"/>
          <p:cNvGraphicFramePr/>
          <p:nvPr/>
        </p:nvGraphicFramePr>
        <p:xfrm>
          <a:off x="4827475" y="2095500"/>
          <a:ext cx="3000000" cy="3000000"/>
        </p:xfrm>
        <a:graphic>
          <a:graphicData uri="http://schemas.openxmlformats.org/drawingml/2006/table">
            <a:tbl>
              <a:tblPr>
                <a:noFill/>
                <a:tableStyleId>{1D4B8E77-8DC6-49F7-AA46-EE8F0AC8EC1D}</a:tableStyleId>
              </a:tblPr>
              <a:tblGrid>
                <a:gridCol w="504825"/>
                <a:gridCol w="504825"/>
                <a:gridCol w="504825"/>
                <a:gridCol w="504825"/>
                <a:gridCol w="504825"/>
                <a:gridCol w="504825"/>
                <a:gridCol w="504825"/>
                <a:gridCol w="504825"/>
              </a:tblGrid>
              <a:tr h="381000">
                <a:tc>
                  <a:txBody>
                    <a:bodyPr/>
                    <a:lstStyle/>
                    <a:p>
                      <a:pPr indent="0" lvl="0" marL="0" rtl="0" algn="ctr">
                        <a:spcBef>
                          <a:spcPts val="0"/>
                        </a:spcBef>
                        <a:spcAft>
                          <a:spcPts val="0"/>
                        </a:spcAft>
                        <a:buNone/>
                      </a:pPr>
                      <a:r>
                        <a:rPr lang="en" sz="1800">
                          <a:latin typeface="Droid Sans"/>
                          <a:ea typeface="Droid Sans"/>
                          <a:cs typeface="Droid Sans"/>
                          <a:sym typeface="Droid Sans"/>
                        </a:rPr>
                        <a:t>v</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e</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f</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g</a:t>
                      </a:r>
                      <a:endParaRPr sz="1800">
                        <a:latin typeface="Droid Sans"/>
                        <a:ea typeface="Droid Sans"/>
                        <a:cs typeface="Droid Sans"/>
                        <a:sym typeface="Droid Sans"/>
                      </a:endParaRPr>
                    </a:p>
                  </a:txBody>
                  <a:tcPr marT="91425" marB="91425" marR="91425" marL="91425">
                    <a:solidFill>
                      <a:srgbClr val="F3F3F3"/>
                    </a:solidFill>
                  </a:tcPr>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5</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6</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548600">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548600">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bl>
          </a:graphicData>
        </a:graphic>
      </p:graphicFrame>
      <p:sp>
        <p:nvSpPr>
          <p:cNvPr id="606" name="Google Shape;606;p48"/>
          <p:cNvSpPr/>
          <p:nvPr/>
        </p:nvSpPr>
        <p:spPr>
          <a:xfrm>
            <a:off x="6157500" y="3684300"/>
            <a:ext cx="2688300" cy="1538700"/>
          </a:xfrm>
          <a:prstGeom prst="wedgeRoundRectCallout">
            <a:avLst>
              <a:gd fmla="val -19050" name="adj1"/>
              <a:gd fmla="val -67574"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To get to d from a we have two paths. Choose the lower one indicating the source node </a:t>
            </a:r>
            <a:endParaRPr sz="1800"/>
          </a:p>
        </p:txBody>
      </p:sp>
      <p:sp>
        <p:nvSpPr>
          <p:cNvPr id="607" name="Google Shape;607;p4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9"/>
          <p:cNvSpPr/>
          <p:nvPr/>
        </p:nvSpPr>
        <p:spPr>
          <a:xfrm>
            <a:off x="591775"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a:t>
            </a:r>
            <a:endParaRPr b="1"/>
          </a:p>
        </p:txBody>
      </p:sp>
      <p:sp>
        <p:nvSpPr>
          <p:cNvPr id="613" name="Google Shape;613;p49"/>
          <p:cNvSpPr/>
          <p:nvPr/>
        </p:nvSpPr>
        <p:spPr>
          <a:xfrm>
            <a:off x="207545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a:t>
            </a:r>
            <a:endParaRPr b="1"/>
          </a:p>
        </p:txBody>
      </p:sp>
      <p:sp>
        <p:nvSpPr>
          <p:cNvPr id="614" name="Google Shape;614;p49"/>
          <p:cNvSpPr/>
          <p:nvPr/>
        </p:nvSpPr>
        <p:spPr>
          <a:xfrm>
            <a:off x="396250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e</a:t>
            </a:r>
            <a:endParaRPr b="1"/>
          </a:p>
        </p:txBody>
      </p:sp>
      <p:sp>
        <p:nvSpPr>
          <p:cNvPr id="615" name="Google Shape;615;p49"/>
          <p:cNvSpPr/>
          <p:nvPr/>
        </p:nvSpPr>
        <p:spPr>
          <a:xfrm>
            <a:off x="3962500" y="3796775"/>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g</a:t>
            </a:r>
            <a:endParaRPr b="1"/>
          </a:p>
        </p:txBody>
      </p:sp>
      <p:sp>
        <p:nvSpPr>
          <p:cNvPr id="616" name="Google Shape;616;p49"/>
          <p:cNvSpPr/>
          <p:nvPr/>
        </p:nvSpPr>
        <p:spPr>
          <a:xfrm>
            <a:off x="307050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f</a:t>
            </a:r>
            <a:endParaRPr b="1"/>
          </a:p>
        </p:txBody>
      </p:sp>
      <p:sp>
        <p:nvSpPr>
          <p:cNvPr id="617" name="Google Shape;617;p49"/>
          <p:cNvSpPr/>
          <p:nvPr/>
        </p:nvSpPr>
        <p:spPr>
          <a:xfrm>
            <a:off x="207545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d</a:t>
            </a:r>
            <a:endParaRPr b="1"/>
          </a:p>
        </p:txBody>
      </p:sp>
      <p:sp>
        <p:nvSpPr>
          <p:cNvPr id="618" name="Google Shape;618;p49"/>
          <p:cNvSpPr/>
          <p:nvPr/>
        </p:nvSpPr>
        <p:spPr>
          <a:xfrm>
            <a:off x="591775"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b</a:t>
            </a:r>
            <a:endParaRPr b="1"/>
          </a:p>
        </p:txBody>
      </p:sp>
      <p:cxnSp>
        <p:nvCxnSpPr>
          <p:cNvPr id="619" name="Google Shape;619;p49"/>
          <p:cNvCxnSpPr>
            <a:stCxn id="612" idx="6"/>
            <a:endCxn id="613" idx="2"/>
          </p:cNvCxnSpPr>
          <p:nvPr/>
        </p:nvCxnSpPr>
        <p:spPr>
          <a:xfrm>
            <a:off x="1021975" y="21248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620" name="Google Shape;620;p49"/>
          <p:cNvCxnSpPr>
            <a:stCxn id="613" idx="6"/>
            <a:endCxn id="614" idx="2"/>
          </p:cNvCxnSpPr>
          <p:nvPr/>
        </p:nvCxnSpPr>
        <p:spPr>
          <a:xfrm>
            <a:off x="2505650" y="2124850"/>
            <a:ext cx="1456800" cy="0"/>
          </a:xfrm>
          <a:prstGeom prst="straightConnector1">
            <a:avLst/>
          </a:prstGeom>
          <a:noFill/>
          <a:ln cap="flat" cmpd="sng" w="19050">
            <a:solidFill>
              <a:schemeClr val="dk2"/>
            </a:solidFill>
            <a:prstDash val="solid"/>
            <a:round/>
            <a:headEnd len="med" w="med" type="none"/>
            <a:tailEnd len="med" w="med" type="none"/>
          </a:ln>
        </p:spPr>
      </p:cxnSp>
      <p:cxnSp>
        <p:nvCxnSpPr>
          <p:cNvPr id="621" name="Google Shape;621;p49"/>
          <p:cNvCxnSpPr>
            <a:stCxn id="618" idx="6"/>
            <a:endCxn id="617" idx="2"/>
          </p:cNvCxnSpPr>
          <p:nvPr/>
        </p:nvCxnSpPr>
        <p:spPr>
          <a:xfrm>
            <a:off x="1021975" y="39850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622" name="Google Shape;622;p49"/>
          <p:cNvCxnSpPr>
            <a:stCxn id="617" idx="6"/>
            <a:endCxn id="616" idx="2"/>
          </p:cNvCxnSpPr>
          <p:nvPr/>
        </p:nvCxnSpPr>
        <p:spPr>
          <a:xfrm>
            <a:off x="2505650" y="3985050"/>
            <a:ext cx="564900" cy="0"/>
          </a:xfrm>
          <a:prstGeom prst="straightConnector1">
            <a:avLst/>
          </a:prstGeom>
          <a:noFill/>
          <a:ln cap="flat" cmpd="sng" w="19050">
            <a:solidFill>
              <a:schemeClr val="dk2"/>
            </a:solidFill>
            <a:prstDash val="solid"/>
            <a:round/>
            <a:headEnd len="med" w="med" type="none"/>
            <a:tailEnd len="med" w="med" type="none"/>
          </a:ln>
        </p:spPr>
      </p:cxnSp>
      <p:cxnSp>
        <p:nvCxnSpPr>
          <p:cNvPr id="623" name="Google Shape;623;p49"/>
          <p:cNvCxnSpPr>
            <a:stCxn id="616" idx="6"/>
            <a:endCxn id="615" idx="2"/>
          </p:cNvCxnSpPr>
          <p:nvPr/>
        </p:nvCxnSpPr>
        <p:spPr>
          <a:xfrm>
            <a:off x="3500700" y="3985050"/>
            <a:ext cx="461700" cy="0"/>
          </a:xfrm>
          <a:prstGeom prst="straightConnector1">
            <a:avLst/>
          </a:prstGeom>
          <a:noFill/>
          <a:ln cap="flat" cmpd="sng" w="19050">
            <a:solidFill>
              <a:schemeClr val="dk2"/>
            </a:solidFill>
            <a:prstDash val="solid"/>
            <a:round/>
            <a:headEnd len="med" w="med" type="none"/>
            <a:tailEnd len="med" w="med" type="none"/>
          </a:ln>
        </p:spPr>
      </p:cxnSp>
      <p:cxnSp>
        <p:nvCxnSpPr>
          <p:cNvPr id="624" name="Google Shape;624;p49"/>
          <p:cNvCxnSpPr>
            <a:stCxn id="612" idx="4"/>
            <a:endCxn id="618" idx="0"/>
          </p:cNvCxnSpPr>
          <p:nvPr/>
        </p:nvCxnSpPr>
        <p:spPr>
          <a:xfrm>
            <a:off x="806875"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625" name="Google Shape;625;p49"/>
          <p:cNvCxnSpPr>
            <a:stCxn id="612" idx="5"/>
            <a:endCxn id="617" idx="0"/>
          </p:cNvCxnSpPr>
          <p:nvPr/>
        </p:nvCxnSpPr>
        <p:spPr>
          <a:xfrm>
            <a:off x="958974" y="2257963"/>
            <a:ext cx="1331700" cy="1538700"/>
          </a:xfrm>
          <a:prstGeom prst="straightConnector1">
            <a:avLst/>
          </a:prstGeom>
          <a:noFill/>
          <a:ln cap="flat" cmpd="sng" w="19050">
            <a:solidFill>
              <a:schemeClr val="dk2"/>
            </a:solidFill>
            <a:prstDash val="solid"/>
            <a:round/>
            <a:headEnd len="med" w="med" type="none"/>
            <a:tailEnd len="med" w="med" type="none"/>
          </a:ln>
        </p:spPr>
      </p:cxnSp>
      <p:cxnSp>
        <p:nvCxnSpPr>
          <p:cNvPr id="626" name="Google Shape;626;p49"/>
          <p:cNvCxnSpPr>
            <a:stCxn id="613" idx="4"/>
            <a:endCxn id="617" idx="0"/>
          </p:cNvCxnSpPr>
          <p:nvPr/>
        </p:nvCxnSpPr>
        <p:spPr>
          <a:xfrm>
            <a:off x="2290550"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627" name="Google Shape;627;p49"/>
          <p:cNvCxnSpPr>
            <a:stCxn id="613" idx="5"/>
            <a:endCxn id="616" idx="0"/>
          </p:cNvCxnSpPr>
          <p:nvPr/>
        </p:nvCxnSpPr>
        <p:spPr>
          <a:xfrm>
            <a:off x="2442649" y="2257963"/>
            <a:ext cx="843000" cy="1538700"/>
          </a:xfrm>
          <a:prstGeom prst="straightConnector1">
            <a:avLst/>
          </a:prstGeom>
          <a:noFill/>
          <a:ln cap="flat" cmpd="sng" w="19050">
            <a:solidFill>
              <a:schemeClr val="dk2"/>
            </a:solidFill>
            <a:prstDash val="solid"/>
            <a:round/>
            <a:headEnd len="med" w="med" type="none"/>
            <a:tailEnd len="med" w="med" type="none"/>
          </a:ln>
        </p:spPr>
      </p:cxnSp>
      <p:cxnSp>
        <p:nvCxnSpPr>
          <p:cNvPr id="628" name="Google Shape;628;p49"/>
          <p:cNvCxnSpPr>
            <a:stCxn id="613" idx="5"/>
            <a:endCxn id="615" idx="0"/>
          </p:cNvCxnSpPr>
          <p:nvPr/>
        </p:nvCxnSpPr>
        <p:spPr>
          <a:xfrm>
            <a:off x="2442649" y="2257963"/>
            <a:ext cx="1734900" cy="1538700"/>
          </a:xfrm>
          <a:prstGeom prst="straightConnector1">
            <a:avLst/>
          </a:prstGeom>
          <a:noFill/>
          <a:ln cap="flat" cmpd="sng" w="19050">
            <a:solidFill>
              <a:schemeClr val="dk2"/>
            </a:solidFill>
            <a:prstDash val="solid"/>
            <a:round/>
            <a:headEnd len="med" w="med" type="none"/>
            <a:tailEnd len="med" w="med" type="none"/>
          </a:ln>
        </p:spPr>
      </p:cxnSp>
      <p:cxnSp>
        <p:nvCxnSpPr>
          <p:cNvPr id="629" name="Google Shape;629;p49"/>
          <p:cNvCxnSpPr>
            <a:stCxn id="614" idx="4"/>
            <a:endCxn id="616" idx="0"/>
          </p:cNvCxnSpPr>
          <p:nvPr/>
        </p:nvCxnSpPr>
        <p:spPr>
          <a:xfrm flipH="1">
            <a:off x="3285700" y="2313100"/>
            <a:ext cx="891900" cy="1483800"/>
          </a:xfrm>
          <a:prstGeom prst="straightConnector1">
            <a:avLst/>
          </a:prstGeom>
          <a:noFill/>
          <a:ln cap="flat" cmpd="sng" w="19050">
            <a:solidFill>
              <a:schemeClr val="dk2"/>
            </a:solidFill>
            <a:prstDash val="solid"/>
            <a:round/>
            <a:headEnd len="med" w="med" type="none"/>
            <a:tailEnd len="med" w="med" type="none"/>
          </a:ln>
        </p:spPr>
      </p:cxnSp>
      <p:cxnSp>
        <p:nvCxnSpPr>
          <p:cNvPr id="630" name="Google Shape;630;p49"/>
          <p:cNvCxnSpPr>
            <a:stCxn id="614" idx="4"/>
            <a:endCxn id="615" idx="0"/>
          </p:cNvCxnSpPr>
          <p:nvPr/>
        </p:nvCxnSpPr>
        <p:spPr>
          <a:xfrm>
            <a:off x="4177600" y="2313100"/>
            <a:ext cx="0" cy="1483800"/>
          </a:xfrm>
          <a:prstGeom prst="straightConnector1">
            <a:avLst/>
          </a:prstGeom>
          <a:noFill/>
          <a:ln cap="flat" cmpd="sng" w="19050">
            <a:solidFill>
              <a:schemeClr val="dk2"/>
            </a:solidFill>
            <a:prstDash val="solid"/>
            <a:round/>
            <a:headEnd len="med" w="med" type="none"/>
            <a:tailEnd len="med" w="med" type="none"/>
          </a:ln>
        </p:spPr>
      </p:cxnSp>
      <p:sp>
        <p:nvSpPr>
          <p:cNvPr id="631" name="Google Shape;631;p49"/>
          <p:cNvSpPr txBox="1"/>
          <p:nvPr/>
        </p:nvSpPr>
        <p:spPr>
          <a:xfrm>
            <a:off x="1291025" y="190075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632" name="Google Shape;632;p49"/>
          <p:cNvSpPr txBox="1"/>
          <p:nvPr/>
        </p:nvSpPr>
        <p:spPr>
          <a:xfrm>
            <a:off x="3003225" y="188120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633" name="Google Shape;633;p49"/>
          <p:cNvSpPr txBox="1"/>
          <p:nvPr/>
        </p:nvSpPr>
        <p:spPr>
          <a:xfrm>
            <a:off x="4101450"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34" name="Google Shape;634;p49"/>
          <p:cNvSpPr txBox="1"/>
          <p:nvPr/>
        </p:nvSpPr>
        <p:spPr>
          <a:xfrm>
            <a:off x="3500700"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35" name="Google Shape;635;p49"/>
          <p:cNvSpPr txBox="1"/>
          <p:nvPr/>
        </p:nvSpPr>
        <p:spPr>
          <a:xfrm>
            <a:off x="25572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sp>
        <p:nvSpPr>
          <p:cNvPr id="636" name="Google Shape;636;p49"/>
          <p:cNvSpPr txBox="1"/>
          <p:nvPr/>
        </p:nvSpPr>
        <p:spPr>
          <a:xfrm>
            <a:off x="12910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37" name="Google Shape;637;p49"/>
          <p:cNvSpPr txBox="1"/>
          <p:nvPr/>
        </p:nvSpPr>
        <p:spPr>
          <a:xfrm>
            <a:off x="336275"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38" name="Google Shape;638;p49"/>
          <p:cNvSpPr txBox="1"/>
          <p:nvPr/>
        </p:nvSpPr>
        <p:spPr>
          <a:xfrm>
            <a:off x="1483775" y="27723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639" name="Google Shape;639;p49"/>
          <p:cNvSpPr txBox="1"/>
          <p:nvPr/>
        </p:nvSpPr>
        <p:spPr>
          <a:xfrm>
            <a:off x="2261413" y="3054863"/>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640" name="Google Shape;640;p49"/>
          <p:cNvSpPr txBox="1"/>
          <p:nvPr/>
        </p:nvSpPr>
        <p:spPr>
          <a:xfrm>
            <a:off x="2698413" y="32016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641" name="Google Shape;641;p49"/>
          <p:cNvSpPr txBox="1"/>
          <p:nvPr/>
        </p:nvSpPr>
        <p:spPr>
          <a:xfrm>
            <a:off x="3155613" y="27444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642" name="Google Shape;642;p49"/>
          <p:cNvSpPr txBox="1"/>
          <p:nvPr/>
        </p:nvSpPr>
        <p:spPr>
          <a:xfrm>
            <a:off x="3689013" y="25920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graphicFrame>
        <p:nvGraphicFramePr>
          <p:cNvPr id="643" name="Google Shape;643;p49"/>
          <p:cNvGraphicFramePr/>
          <p:nvPr/>
        </p:nvGraphicFramePr>
        <p:xfrm>
          <a:off x="4827475" y="2095500"/>
          <a:ext cx="3000000" cy="3000000"/>
        </p:xfrm>
        <a:graphic>
          <a:graphicData uri="http://schemas.openxmlformats.org/drawingml/2006/table">
            <a:tbl>
              <a:tblPr>
                <a:noFill/>
                <a:tableStyleId>{1D4B8E77-8DC6-49F7-AA46-EE8F0AC8EC1D}</a:tableStyleId>
              </a:tblPr>
              <a:tblGrid>
                <a:gridCol w="511550"/>
                <a:gridCol w="511550"/>
                <a:gridCol w="511550"/>
                <a:gridCol w="511550"/>
                <a:gridCol w="511550"/>
                <a:gridCol w="511550"/>
                <a:gridCol w="511550"/>
                <a:gridCol w="511550"/>
              </a:tblGrid>
              <a:tr h="381000">
                <a:tc>
                  <a:txBody>
                    <a:bodyPr/>
                    <a:lstStyle/>
                    <a:p>
                      <a:pPr indent="0" lvl="0" marL="0" rtl="0" algn="ctr">
                        <a:spcBef>
                          <a:spcPts val="0"/>
                        </a:spcBef>
                        <a:spcAft>
                          <a:spcPts val="0"/>
                        </a:spcAft>
                        <a:buNone/>
                      </a:pPr>
                      <a:r>
                        <a:rPr lang="en" sz="1800">
                          <a:latin typeface="Droid Sans"/>
                          <a:ea typeface="Droid Sans"/>
                          <a:cs typeface="Droid Sans"/>
                          <a:sym typeface="Droid Sans"/>
                        </a:rPr>
                        <a:t>v</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e</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f</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g</a:t>
                      </a:r>
                      <a:endParaRPr sz="1800">
                        <a:latin typeface="Droid Sans"/>
                        <a:ea typeface="Droid Sans"/>
                        <a:cs typeface="Droid Sans"/>
                        <a:sym typeface="Droid Sans"/>
                      </a:endParaRPr>
                    </a:p>
                  </a:txBody>
                  <a:tcPr marT="91425" marB="91425" marR="91425" marL="91425">
                    <a:solidFill>
                      <a:srgbClr val="F3F3F3"/>
                    </a:solidFill>
                  </a:tcPr>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5</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6</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bl>
          </a:graphicData>
        </a:graphic>
      </p:graphicFrame>
      <p:sp>
        <p:nvSpPr>
          <p:cNvPr id="644" name="Google Shape;644;p4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0"/>
          <p:cNvSpPr/>
          <p:nvPr/>
        </p:nvSpPr>
        <p:spPr>
          <a:xfrm>
            <a:off x="591775"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a:t>
            </a:r>
            <a:endParaRPr b="1"/>
          </a:p>
        </p:txBody>
      </p:sp>
      <p:sp>
        <p:nvSpPr>
          <p:cNvPr id="650" name="Google Shape;650;p50"/>
          <p:cNvSpPr/>
          <p:nvPr/>
        </p:nvSpPr>
        <p:spPr>
          <a:xfrm>
            <a:off x="207545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a:t>
            </a:r>
            <a:endParaRPr b="1"/>
          </a:p>
        </p:txBody>
      </p:sp>
      <p:sp>
        <p:nvSpPr>
          <p:cNvPr id="651" name="Google Shape;651;p50"/>
          <p:cNvSpPr/>
          <p:nvPr/>
        </p:nvSpPr>
        <p:spPr>
          <a:xfrm>
            <a:off x="396250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e</a:t>
            </a:r>
            <a:endParaRPr b="1"/>
          </a:p>
        </p:txBody>
      </p:sp>
      <p:sp>
        <p:nvSpPr>
          <p:cNvPr id="652" name="Google Shape;652;p50"/>
          <p:cNvSpPr/>
          <p:nvPr/>
        </p:nvSpPr>
        <p:spPr>
          <a:xfrm>
            <a:off x="3962500" y="3796775"/>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g</a:t>
            </a:r>
            <a:endParaRPr b="1"/>
          </a:p>
        </p:txBody>
      </p:sp>
      <p:sp>
        <p:nvSpPr>
          <p:cNvPr id="653" name="Google Shape;653;p50"/>
          <p:cNvSpPr/>
          <p:nvPr/>
        </p:nvSpPr>
        <p:spPr>
          <a:xfrm>
            <a:off x="307050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f</a:t>
            </a:r>
            <a:endParaRPr b="1"/>
          </a:p>
        </p:txBody>
      </p:sp>
      <p:sp>
        <p:nvSpPr>
          <p:cNvPr id="654" name="Google Shape;654;p50"/>
          <p:cNvSpPr/>
          <p:nvPr/>
        </p:nvSpPr>
        <p:spPr>
          <a:xfrm>
            <a:off x="207545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d</a:t>
            </a:r>
            <a:endParaRPr b="1"/>
          </a:p>
        </p:txBody>
      </p:sp>
      <p:sp>
        <p:nvSpPr>
          <p:cNvPr id="655" name="Google Shape;655;p50"/>
          <p:cNvSpPr/>
          <p:nvPr/>
        </p:nvSpPr>
        <p:spPr>
          <a:xfrm>
            <a:off x="591775"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b</a:t>
            </a:r>
            <a:endParaRPr b="1"/>
          </a:p>
        </p:txBody>
      </p:sp>
      <p:cxnSp>
        <p:nvCxnSpPr>
          <p:cNvPr id="656" name="Google Shape;656;p50"/>
          <p:cNvCxnSpPr>
            <a:stCxn id="649" idx="6"/>
            <a:endCxn id="650" idx="2"/>
          </p:cNvCxnSpPr>
          <p:nvPr/>
        </p:nvCxnSpPr>
        <p:spPr>
          <a:xfrm>
            <a:off x="1021975" y="21248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657" name="Google Shape;657;p50"/>
          <p:cNvCxnSpPr>
            <a:stCxn id="650" idx="6"/>
            <a:endCxn id="651" idx="2"/>
          </p:cNvCxnSpPr>
          <p:nvPr/>
        </p:nvCxnSpPr>
        <p:spPr>
          <a:xfrm>
            <a:off x="2505650" y="2124850"/>
            <a:ext cx="1456800" cy="0"/>
          </a:xfrm>
          <a:prstGeom prst="straightConnector1">
            <a:avLst/>
          </a:prstGeom>
          <a:noFill/>
          <a:ln cap="flat" cmpd="sng" w="19050">
            <a:solidFill>
              <a:schemeClr val="dk2"/>
            </a:solidFill>
            <a:prstDash val="solid"/>
            <a:round/>
            <a:headEnd len="med" w="med" type="none"/>
            <a:tailEnd len="med" w="med" type="none"/>
          </a:ln>
        </p:spPr>
      </p:cxnSp>
      <p:cxnSp>
        <p:nvCxnSpPr>
          <p:cNvPr id="658" name="Google Shape;658;p50"/>
          <p:cNvCxnSpPr>
            <a:stCxn id="655" idx="6"/>
            <a:endCxn id="654" idx="2"/>
          </p:cNvCxnSpPr>
          <p:nvPr/>
        </p:nvCxnSpPr>
        <p:spPr>
          <a:xfrm>
            <a:off x="1021975" y="39850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659" name="Google Shape;659;p50"/>
          <p:cNvCxnSpPr>
            <a:stCxn id="654" idx="6"/>
            <a:endCxn id="653" idx="2"/>
          </p:cNvCxnSpPr>
          <p:nvPr/>
        </p:nvCxnSpPr>
        <p:spPr>
          <a:xfrm>
            <a:off x="2505650" y="3985050"/>
            <a:ext cx="564900" cy="0"/>
          </a:xfrm>
          <a:prstGeom prst="straightConnector1">
            <a:avLst/>
          </a:prstGeom>
          <a:noFill/>
          <a:ln cap="flat" cmpd="sng" w="19050">
            <a:solidFill>
              <a:schemeClr val="dk2"/>
            </a:solidFill>
            <a:prstDash val="solid"/>
            <a:round/>
            <a:headEnd len="med" w="med" type="none"/>
            <a:tailEnd len="med" w="med" type="none"/>
          </a:ln>
        </p:spPr>
      </p:cxnSp>
      <p:cxnSp>
        <p:nvCxnSpPr>
          <p:cNvPr id="660" name="Google Shape;660;p50"/>
          <p:cNvCxnSpPr>
            <a:stCxn id="653" idx="6"/>
            <a:endCxn id="652" idx="2"/>
          </p:cNvCxnSpPr>
          <p:nvPr/>
        </p:nvCxnSpPr>
        <p:spPr>
          <a:xfrm>
            <a:off x="3500700" y="3985050"/>
            <a:ext cx="461700" cy="0"/>
          </a:xfrm>
          <a:prstGeom prst="straightConnector1">
            <a:avLst/>
          </a:prstGeom>
          <a:noFill/>
          <a:ln cap="flat" cmpd="sng" w="19050">
            <a:solidFill>
              <a:schemeClr val="dk2"/>
            </a:solidFill>
            <a:prstDash val="solid"/>
            <a:round/>
            <a:headEnd len="med" w="med" type="none"/>
            <a:tailEnd len="med" w="med" type="none"/>
          </a:ln>
        </p:spPr>
      </p:cxnSp>
      <p:cxnSp>
        <p:nvCxnSpPr>
          <p:cNvPr id="661" name="Google Shape;661;p50"/>
          <p:cNvCxnSpPr>
            <a:stCxn id="649" idx="4"/>
            <a:endCxn id="655" idx="0"/>
          </p:cNvCxnSpPr>
          <p:nvPr/>
        </p:nvCxnSpPr>
        <p:spPr>
          <a:xfrm>
            <a:off x="806875"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662" name="Google Shape;662;p50"/>
          <p:cNvCxnSpPr>
            <a:stCxn id="649" idx="5"/>
            <a:endCxn id="654" idx="0"/>
          </p:cNvCxnSpPr>
          <p:nvPr/>
        </p:nvCxnSpPr>
        <p:spPr>
          <a:xfrm>
            <a:off x="958974" y="2257963"/>
            <a:ext cx="1331700" cy="1538700"/>
          </a:xfrm>
          <a:prstGeom prst="straightConnector1">
            <a:avLst/>
          </a:prstGeom>
          <a:noFill/>
          <a:ln cap="flat" cmpd="sng" w="19050">
            <a:solidFill>
              <a:schemeClr val="dk2"/>
            </a:solidFill>
            <a:prstDash val="solid"/>
            <a:round/>
            <a:headEnd len="med" w="med" type="none"/>
            <a:tailEnd len="med" w="med" type="none"/>
          </a:ln>
        </p:spPr>
      </p:cxnSp>
      <p:cxnSp>
        <p:nvCxnSpPr>
          <p:cNvPr id="663" name="Google Shape;663;p50"/>
          <p:cNvCxnSpPr>
            <a:stCxn id="650" idx="4"/>
            <a:endCxn id="654" idx="0"/>
          </p:cNvCxnSpPr>
          <p:nvPr/>
        </p:nvCxnSpPr>
        <p:spPr>
          <a:xfrm>
            <a:off x="2290550"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664" name="Google Shape;664;p50"/>
          <p:cNvCxnSpPr>
            <a:stCxn id="650" idx="5"/>
            <a:endCxn id="653" idx="0"/>
          </p:cNvCxnSpPr>
          <p:nvPr/>
        </p:nvCxnSpPr>
        <p:spPr>
          <a:xfrm>
            <a:off x="2442649" y="2257963"/>
            <a:ext cx="843000" cy="1538700"/>
          </a:xfrm>
          <a:prstGeom prst="straightConnector1">
            <a:avLst/>
          </a:prstGeom>
          <a:noFill/>
          <a:ln cap="flat" cmpd="sng" w="19050">
            <a:solidFill>
              <a:schemeClr val="dk2"/>
            </a:solidFill>
            <a:prstDash val="solid"/>
            <a:round/>
            <a:headEnd len="med" w="med" type="none"/>
            <a:tailEnd len="med" w="med" type="none"/>
          </a:ln>
        </p:spPr>
      </p:cxnSp>
      <p:cxnSp>
        <p:nvCxnSpPr>
          <p:cNvPr id="665" name="Google Shape;665;p50"/>
          <p:cNvCxnSpPr>
            <a:stCxn id="650" idx="5"/>
            <a:endCxn id="652" idx="0"/>
          </p:cNvCxnSpPr>
          <p:nvPr/>
        </p:nvCxnSpPr>
        <p:spPr>
          <a:xfrm>
            <a:off x="2442649" y="2257963"/>
            <a:ext cx="1734900" cy="1538700"/>
          </a:xfrm>
          <a:prstGeom prst="straightConnector1">
            <a:avLst/>
          </a:prstGeom>
          <a:noFill/>
          <a:ln cap="flat" cmpd="sng" w="19050">
            <a:solidFill>
              <a:schemeClr val="dk2"/>
            </a:solidFill>
            <a:prstDash val="solid"/>
            <a:round/>
            <a:headEnd len="med" w="med" type="none"/>
            <a:tailEnd len="med" w="med" type="none"/>
          </a:ln>
        </p:spPr>
      </p:cxnSp>
      <p:cxnSp>
        <p:nvCxnSpPr>
          <p:cNvPr id="666" name="Google Shape;666;p50"/>
          <p:cNvCxnSpPr>
            <a:stCxn id="651" idx="4"/>
            <a:endCxn id="653" idx="0"/>
          </p:cNvCxnSpPr>
          <p:nvPr/>
        </p:nvCxnSpPr>
        <p:spPr>
          <a:xfrm flipH="1">
            <a:off x="3285700" y="2313100"/>
            <a:ext cx="891900" cy="1483800"/>
          </a:xfrm>
          <a:prstGeom prst="straightConnector1">
            <a:avLst/>
          </a:prstGeom>
          <a:noFill/>
          <a:ln cap="flat" cmpd="sng" w="19050">
            <a:solidFill>
              <a:schemeClr val="dk2"/>
            </a:solidFill>
            <a:prstDash val="solid"/>
            <a:round/>
            <a:headEnd len="med" w="med" type="none"/>
            <a:tailEnd len="med" w="med" type="none"/>
          </a:ln>
        </p:spPr>
      </p:cxnSp>
      <p:cxnSp>
        <p:nvCxnSpPr>
          <p:cNvPr id="667" name="Google Shape;667;p50"/>
          <p:cNvCxnSpPr>
            <a:stCxn id="651" idx="4"/>
            <a:endCxn id="652" idx="0"/>
          </p:cNvCxnSpPr>
          <p:nvPr/>
        </p:nvCxnSpPr>
        <p:spPr>
          <a:xfrm>
            <a:off x="4177600" y="2313100"/>
            <a:ext cx="0" cy="1483800"/>
          </a:xfrm>
          <a:prstGeom prst="straightConnector1">
            <a:avLst/>
          </a:prstGeom>
          <a:noFill/>
          <a:ln cap="flat" cmpd="sng" w="19050">
            <a:solidFill>
              <a:schemeClr val="dk2"/>
            </a:solidFill>
            <a:prstDash val="solid"/>
            <a:round/>
            <a:headEnd len="med" w="med" type="none"/>
            <a:tailEnd len="med" w="med" type="none"/>
          </a:ln>
        </p:spPr>
      </p:cxnSp>
      <p:sp>
        <p:nvSpPr>
          <p:cNvPr id="668" name="Google Shape;668;p50"/>
          <p:cNvSpPr txBox="1"/>
          <p:nvPr/>
        </p:nvSpPr>
        <p:spPr>
          <a:xfrm>
            <a:off x="1291025" y="190075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669" name="Google Shape;669;p50"/>
          <p:cNvSpPr txBox="1"/>
          <p:nvPr/>
        </p:nvSpPr>
        <p:spPr>
          <a:xfrm>
            <a:off x="3003225" y="188120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670" name="Google Shape;670;p50"/>
          <p:cNvSpPr txBox="1"/>
          <p:nvPr/>
        </p:nvSpPr>
        <p:spPr>
          <a:xfrm>
            <a:off x="4101450"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71" name="Google Shape;671;p50"/>
          <p:cNvSpPr txBox="1"/>
          <p:nvPr/>
        </p:nvSpPr>
        <p:spPr>
          <a:xfrm>
            <a:off x="3500700"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72" name="Google Shape;672;p50"/>
          <p:cNvSpPr txBox="1"/>
          <p:nvPr/>
        </p:nvSpPr>
        <p:spPr>
          <a:xfrm>
            <a:off x="25572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sp>
        <p:nvSpPr>
          <p:cNvPr id="673" name="Google Shape;673;p50"/>
          <p:cNvSpPr txBox="1"/>
          <p:nvPr/>
        </p:nvSpPr>
        <p:spPr>
          <a:xfrm>
            <a:off x="12910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74" name="Google Shape;674;p50"/>
          <p:cNvSpPr txBox="1"/>
          <p:nvPr/>
        </p:nvSpPr>
        <p:spPr>
          <a:xfrm>
            <a:off x="336275"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75" name="Google Shape;675;p50"/>
          <p:cNvSpPr txBox="1"/>
          <p:nvPr/>
        </p:nvSpPr>
        <p:spPr>
          <a:xfrm>
            <a:off x="1483775" y="27723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676" name="Google Shape;676;p50"/>
          <p:cNvSpPr txBox="1"/>
          <p:nvPr/>
        </p:nvSpPr>
        <p:spPr>
          <a:xfrm>
            <a:off x="2261413" y="3054863"/>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677" name="Google Shape;677;p50"/>
          <p:cNvSpPr txBox="1"/>
          <p:nvPr/>
        </p:nvSpPr>
        <p:spPr>
          <a:xfrm>
            <a:off x="2698413" y="32016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678" name="Google Shape;678;p50"/>
          <p:cNvSpPr txBox="1"/>
          <p:nvPr/>
        </p:nvSpPr>
        <p:spPr>
          <a:xfrm>
            <a:off x="3155613" y="27444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679" name="Google Shape;679;p50"/>
          <p:cNvSpPr txBox="1"/>
          <p:nvPr/>
        </p:nvSpPr>
        <p:spPr>
          <a:xfrm>
            <a:off x="3689013" y="25920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graphicFrame>
        <p:nvGraphicFramePr>
          <p:cNvPr id="680" name="Google Shape;680;p50"/>
          <p:cNvGraphicFramePr/>
          <p:nvPr/>
        </p:nvGraphicFramePr>
        <p:xfrm>
          <a:off x="4827475" y="2095500"/>
          <a:ext cx="3000000" cy="3000000"/>
        </p:xfrm>
        <a:graphic>
          <a:graphicData uri="http://schemas.openxmlformats.org/drawingml/2006/table">
            <a:tbl>
              <a:tblPr>
                <a:noFill/>
                <a:tableStyleId>{1D4B8E77-8DC6-49F7-AA46-EE8F0AC8EC1D}</a:tableStyleId>
              </a:tblPr>
              <a:tblGrid>
                <a:gridCol w="516600"/>
                <a:gridCol w="516600"/>
                <a:gridCol w="516600"/>
                <a:gridCol w="516600"/>
                <a:gridCol w="516600"/>
                <a:gridCol w="516600"/>
                <a:gridCol w="516600"/>
                <a:gridCol w="516600"/>
              </a:tblGrid>
              <a:tr h="381000">
                <a:tc>
                  <a:txBody>
                    <a:bodyPr/>
                    <a:lstStyle/>
                    <a:p>
                      <a:pPr indent="0" lvl="0" marL="0" rtl="0" algn="ctr">
                        <a:spcBef>
                          <a:spcPts val="0"/>
                        </a:spcBef>
                        <a:spcAft>
                          <a:spcPts val="0"/>
                        </a:spcAft>
                        <a:buNone/>
                      </a:pPr>
                      <a:r>
                        <a:rPr lang="en" sz="1800">
                          <a:latin typeface="Droid Sans"/>
                          <a:ea typeface="Droid Sans"/>
                          <a:cs typeface="Droid Sans"/>
                          <a:sym typeface="Droid Sans"/>
                        </a:rPr>
                        <a:t>v</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e</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f</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g</a:t>
                      </a:r>
                      <a:endParaRPr sz="1800">
                        <a:latin typeface="Droid Sans"/>
                        <a:ea typeface="Droid Sans"/>
                        <a:cs typeface="Droid Sans"/>
                        <a:sym typeface="Droid Sans"/>
                      </a:endParaRPr>
                    </a:p>
                  </a:txBody>
                  <a:tcPr marT="91425" marB="91425" marR="91425" marL="91425">
                    <a:solidFill>
                      <a:srgbClr val="F3F3F3"/>
                    </a:solidFill>
                  </a:tcPr>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5</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6</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11</a:t>
                      </a:r>
                      <a:r>
                        <a:rPr baseline="-25000" lang="en" sz="1800">
                          <a:latin typeface="Droid Sans"/>
                          <a:ea typeface="Droid Sans"/>
                          <a:cs typeface="Droid Sans"/>
                          <a:sym typeface="Droid Sans"/>
                        </a:rPr>
                        <a:t>c</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8</a:t>
                      </a:r>
                      <a:r>
                        <a:rPr baseline="-25000" lang="en" sz="1800">
                          <a:latin typeface="Droid Sans"/>
                          <a:ea typeface="Droid Sans"/>
                          <a:cs typeface="Droid Sans"/>
                          <a:sym typeface="Droid Sans"/>
                        </a:rPr>
                        <a:t>c</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12</a:t>
                      </a:r>
                      <a:r>
                        <a:rPr baseline="-25000" lang="en" sz="1800">
                          <a:latin typeface="Droid Sans"/>
                          <a:ea typeface="Droid Sans"/>
                          <a:cs typeface="Droid Sans"/>
                          <a:sym typeface="Droid Sans"/>
                        </a:rPr>
                        <a:t>c</a:t>
                      </a:r>
                      <a:endParaRPr baseline="-25000"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bl>
          </a:graphicData>
        </a:graphic>
      </p:graphicFrame>
      <p:sp>
        <p:nvSpPr>
          <p:cNvPr id="681" name="Google Shape;681;p5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1"/>
          <p:cNvSpPr/>
          <p:nvPr/>
        </p:nvSpPr>
        <p:spPr>
          <a:xfrm>
            <a:off x="591775"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a:t>
            </a:r>
            <a:endParaRPr b="1"/>
          </a:p>
        </p:txBody>
      </p:sp>
      <p:sp>
        <p:nvSpPr>
          <p:cNvPr id="687" name="Google Shape;687;p51"/>
          <p:cNvSpPr/>
          <p:nvPr/>
        </p:nvSpPr>
        <p:spPr>
          <a:xfrm>
            <a:off x="207545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a:t>
            </a:r>
            <a:endParaRPr b="1"/>
          </a:p>
        </p:txBody>
      </p:sp>
      <p:sp>
        <p:nvSpPr>
          <p:cNvPr id="688" name="Google Shape;688;p51"/>
          <p:cNvSpPr/>
          <p:nvPr/>
        </p:nvSpPr>
        <p:spPr>
          <a:xfrm>
            <a:off x="396250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e</a:t>
            </a:r>
            <a:endParaRPr b="1"/>
          </a:p>
        </p:txBody>
      </p:sp>
      <p:sp>
        <p:nvSpPr>
          <p:cNvPr id="689" name="Google Shape;689;p51"/>
          <p:cNvSpPr/>
          <p:nvPr/>
        </p:nvSpPr>
        <p:spPr>
          <a:xfrm>
            <a:off x="3962500" y="3796775"/>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g</a:t>
            </a:r>
            <a:endParaRPr b="1"/>
          </a:p>
        </p:txBody>
      </p:sp>
      <p:sp>
        <p:nvSpPr>
          <p:cNvPr id="690" name="Google Shape;690;p51"/>
          <p:cNvSpPr/>
          <p:nvPr/>
        </p:nvSpPr>
        <p:spPr>
          <a:xfrm>
            <a:off x="307050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f</a:t>
            </a:r>
            <a:endParaRPr b="1"/>
          </a:p>
        </p:txBody>
      </p:sp>
      <p:sp>
        <p:nvSpPr>
          <p:cNvPr id="691" name="Google Shape;691;p51"/>
          <p:cNvSpPr/>
          <p:nvPr/>
        </p:nvSpPr>
        <p:spPr>
          <a:xfrm>
            <a:off x="207545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d</a:t>
            </a:r>
            <a:endParaRPr b="1"/>
          </a:p>
        </p:txBody>
      </p:sp>
      <p:sp>
        <p:nvSpPr>
          <p:cNvPr id="692" name="Google Shape;692;p51"/>
          <p:cNvSpPr/>
          <p:nvPr/>
        </p:nvSpPr>
        <p:spPr>
          <a:xfrm>
            <a:off x="591775"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b</a:t>
            </a:r>
            <a:endParaRPr b="1"/>
          </a:p>
        </p:txBody>
      </p:sp>
      <p:cxnSp>
        <p:nvCxnSpPr>
          <p:cNvPr id="693" name="Google Shape;693;p51"/>
          <p:cNvCxnSpPr>
            <a:stCxn id="686" idx="6"/>
            <a:endCxn id="687" idx="2"/>
          </p:cNvCxnSpPr>
          <p:nvPr/>
        </p:nvCxnSpPr>
        <p:spPr>
          <a:xfrm>
            <a:off x="1021975" y="21248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694" name="Google Shape;694;p51"/>
          <p:cNvCxnSpPr>
            <a:stCxn id="687" idx="6"/>
            <a:endCxn id="688" idx="2"/>
          </p:cNvCxnSpPr>
          <p:nvPr/>
        </p:nvCxnSpPr>
        <p:spPr>
          <a:xfrm>
            <a:off x="2505650" y="2124850"/>
            <a:ext cx="1456800" cy="0"/>
          </a:xfrm>
          <a:prstGeom prst="straightConnector1">
            <a:avLst/>
          </a:prstGeom>
          <a:noFill/>
          <a:ln cap="flat" cmpd="sng" w="19050">
            <a:solidFill>
              <a:schemeClr val="dk2"/>
            </a:solidFill>
            <a:prstDash val="solid"/>
            <a:round/>
            <a:headEnd len="med" w="med" type="none"/>
            <a:tailEnd len="med" w="med" type="none"/>
          </a:ln>
        </p:spPr>
      </p:cxnSp>
      <p:cxnSp>
        <p:nvCxnSpPr>
          <p:cNvPr id="695" name="Google Shape;695;p51"/>
          <p:cNvCxnSpPr>
            <a:stCxn id="692" idx="6"/>
            <a:endCxn id="691" idx="2"/>
          </p:cNvCxnSpPr>
          <p:nvPr/>
        </p:nvCxnSpPr>
        <p:spPr>
          <a:xfrm>
            <a:off x="1021975" y="39850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696" name="Google Shape;696;p51"/>
          <p:cNvCxnSpPr>
            <a:stCxn id="691" idx="6"/>
            <a:endCxn id="690" idx="2"/>
          </p:cNvCxnSpPr>
          <p:nvPr/>
        </p:nvCxnSpPr>
        <p:spPr>
          <a:xfrm>
            <a:off x="2505650" y="3985050"/>
            <a:ext cx="564900" cy="0"/>
          </a:xfrm>
          <a:prstGeom prst="straightConnector1">
            <a:avLst/>
          </a:prstGeom>
          <a:noFill/>
          <a:ln cap="flat" cmpd="sng" w="19050">
            <a:solidFill>
              <a:schemeClr val="dk2"/>
            </a:solidFill>
            <a:prstDash val="solid"/>
            <a:round/>
            <a:headEnd len="med" w="med" type="none"/>
            <a:tailEnd len="med" w="med" type="none"/>
          </a:ln>
        </p:spPr>
      </p:cxnSp>
      <p:cxnSp>
        <p:nvCxnSpPr>
          <p:cNvPr id="697" name="Google Shape;697;p51"/>
          <p:cNvCxnSpPr>
            <a:stCxn id="690" idx="6"/>
            <a:endCxn id="689" idx="2"/>
          </p:cNvCxnSpPr>
          <p:nvPr/>
        </p:nvCxnSpPr>
        <p:spPr>
          <a:xfrm>
            <a:off x="3500700" y="3985050"/>
            <a:ext cx="461700" cy="0"/>
          </a:xfrm>
          <a:prstGeom prst="straightConnector1">
            <a:avLst/>
          </a:prstGeom>
          <a:noFill/>
          <a:ln cap="flat" cmpd="sng" w="19050">
            <a:solidFill>
              <a:schemeClr val="dk2"/>
            </a:solidFill>
            <a:prstDash val="solid"/>
            <a:round/>
            <a:headEnd len="med" w="med" type="none"/>
            <a:tailEnd len="med" w="med" type="none"/>
          </a:ln>
        </p:spPr>
      </p:cxnSp>
      <p:cxnSp>
        <p:nvCxnSpPr>
          <p:cNvPr id="698" name="Google Shape;698;p51"/>
          <p:cNvCxnSpPr>
            <a:stCxn id="686" idx="4"/>
            <a:endCxn id="692" idx="0"/>
          </p:cNvCxnSpPr>
          <p:nvPr/>
        </p:nvCxnSpPr>
        <p:spPr>
          <a:xfrm>
            <a:off x="806875"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699" name="Google Shape;699;p51"/>
          <p:cNvCxnSpPr>
            <a:stCxn id="686" idx="5"/>
            <a:endCxn id="691" idx="0"/>
          </p:cNvCxnSpPr>
          <p:nvPr/>
        </p:nvCxnSpPr>
        <p:spPr>
          <a:xfrm>
            <a:off x="958974" y="2257963"/>
            <a:ext cx="1331700" cy="1538700"/>
          </a:xfrm>
          <a:prstGeom prst="straightConnector1">
            <a:avLst/>
          </a:prstGeom>
          <a:noFill/>
          <a:ln cap="flat" cmpd="sng" w="19050">
            <a:solidFill>
              <a:schemeClr val="dk2"/>
            </a:solidFill>
            <a:prstDash val="solid"/>
            <a:round/>
            <a:headEnd len="med" w="med" type="none"/>
            <a:tailEnd len="med" w="med" type="none"/>
          </a:ln>
        </p:spPr>
      </p:cxnSp>
      <p:cxnSp>
        <p:nvCxnSpPr>
          <p:cNvPr id="700" name="Google Shape;700;p51"/>
          <p:cNvCxnSpPr>
            <a:stCxn id="687" idx="4"/>
            <a:endCxn id="691" idx="0"/>
          </p:cNvCxnSpPr>
          <p:nvPr/>
        </p:nvCxnSpPr>
        <p:spPr>
          <a:xfrm>
            <a:off x="2290550"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701" name="Google Shape;701;p51"/>
          <p:cNvCxnSpPr>
            <a:stCxn id="687" idx="5"/>
            <a:endCxn id="690" idx="0"/>
          </p:cNvCxnSpPr>
          <p:nvPr/>
        </p:nvCxnSpPr>
        <p:spPr>
          <a:xfrm>
            <a:off x="2442649" y="2257963"/>
            <a:ext cx="843000" cy="1538700"/>
          </a:xfrm>
          <a:prstGeom prst="straightConnector1">
            <a:avLst/>
          </a:prstGeom>
          <a:noFill/>
          <a:ln cap="flat" cmpd="sng" w="19050">
            <a:solidFill>
              <a:schemeClr val="dk2"/>
            </a:solidFill>
            <a:prstDash val="solid"/>
            <a:round/>
            <a:headEnd len="med" w="med" type="none"/>
            <a:tailEnd len="med" w="med" type="none"/>
          </a:ln>
        </p:spPr>
      </p:cxnSp>
      <p:cxnSp>
        <p:nvCxnSpPr>
          <p:cNvPr id="702" name="Google Shape;702;p51"/>
          <p:cNvCxnSpPr>
            <a:stCxn id="687" idx="5"/>
            <a:endCxn id="689" idx="0"/>
          </p:cNvCxnSpPr>
          <p:nvPr/>
        </p:nvCxnSpPr>
        <p:spPr>
          <a:xfrm>
            <a:off x="2442649" y="2257963"/>
            <a:ext cx="1734900" cy="1538700"/>
          </a:xfrm>
          <a:prstGeom prst="straightConnector1">
            <a:avLst/>
          </a:prstGeom>
          <a:noFill/>
          <a:ln cap="flat" cmpd="sng" w="19050">
            <a:solidFill>
              <a:schemeClr val="dk2"/>
            </a:solidFill>
            <a:prstDash val="solid"/>
            <a:round/>
            <a:headEnd len="med" w="med" type="none"/>
            <a:tailEnd len="med" w="med" type="none"/>
          </a:ln>
        </p:spPr>
      </p:cxnSp>
      <p:cxnSp>
        <p:nvCxnSpPr>
          <p:cNvPr id="703" name="Google Shape;703;p51"/>
          <p:cNvCxnSpPr>
            <a:stCxn id="688" idx="4"/>
            <a:endCxn id="690" idx="0"/>
          </p:cNvCxnSpPr>
          <p:nvPr/>
        </p:nvCxnSpPr>
        <p:spPr>
          <a:xfrm flipH="1">
            <a:off x="3285700" y="2313100"/>
            <a:ext cx="891900" cy="1483800"/>
          </a:xfrm>
          <a:prstGeom prst="straightConnector1">
            <a:avLst/>
          </a:prstGeom>
          <a:noFill/>
          <a:ln cap="flat" cmpd="sng" w="19050">
            <a:solidFill>
              <a:schemeClr val="dk2"/>
            </a:solidFill>
            <a:prstDash val="solid"/>
            <a:round/>
            <a:headEnd len="med" w="med" type="none"/>
            <a:tailEnd len="med" w="med" type="none"/>
          </a:ln>
        </p:spPr>
      </p:cxnSp>
      <p:cxnSp>
        <p:nvCxnSpPr>
          <p:cNvPr id="704" name="Google Shape;704;p51"/>
          <p:cNvCxnSpPr>
            <a:stCxn id="688" idx="4"/>
            <a:endCxn id="689" idx="0"/>
          </p:cNvCxnSpPr>
          <p:nvPr/>
        </p:nvCxnSpPr>
        <p:spPr>
          <a:xfrm>
            <a:off x="4177600" y="2313100"/>
            <a:ext cx="0" cy="1483800"/>
          </a:xfrm>
          <a:prstGeom prst="straightConnector1">
            <a:avLst/>
          </a:prstGeom>
          <a:noFill/>
          <a:ln cap="flat" cmpd="sng" w="19050">
            <a:solidFill>
              <a:schemeClr val="dk2"/>
            </a:solidFill>
            <a:prstDash val="solid"/>
            <a:round/>
            <a:headEnd len="med" w="med" type="none"/>
            <a:tailEnd len="med" w="med" type="none"/>
          </a:ln>
        </p:spPr>
      </p:cxnSp>
      <p:sp>
        <p:nvSpPr>
          <p:cNvPr id="705" name="Google Shape;705;p51"/>
          <p:cNvSpPr txBox="1"/>
          <p:nvPr/>
        </p:nvSpPr>
        <p:spPr>
          <a:xfrm>
            <a:off x="1291025" y="190075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706" name="Google Shape;706;p51"/>
          <p:cNvSpPr txBox="1"/>
          <p:nvPr/>
        </p:nvSpPr>
        <p:spPr>
          <a:xfrm>
            <a:off x="3003225" y="188120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707" name="Google Shape;707;p51"/>
          <p:cNvSpPr txBox="1"/>
          <p:nvPr/>
        </p:nvSpPr>
        <p:spPr>
          <a:xfrm>
            <a:off x="4101450"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08" name="Google Shape;708;p51"/>
          <p:cNvSpPr txBox="1"/>
          <p:nvPr/>
        </p:nvSpPr>
        <p:spPr>
          <a:xfrm>
            <a:off x="3500700"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09" name="Google Shape;709;p51"/>
          <p:cNvSpPr txBox="1"/>
          <p:nvPr/>
        </p:nvSpPr>
        <p:spPr>
          <a:xfrm>
            <a:off x="25572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sp>
        <p:nvSpPr>
          <p:cNvPr id="710" name="Google Shape;710;p51"/>
          <p:cNvSpPr txBox="1"/>
          <p:nvPr/>
        </p:nvSpPr>
        <p:spPr>
          <a:xfrm>
            <a:off x="12910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11" name="Google Shape;711;p51"/>
          <p:cNvSpPr txBox="1"/>
          <p:nvPr/>
        </p:nvSpPr>
        <p:spPr>
          <a:xfrm>
            <a:off x="336275"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12" name="Google Shape;712;p51"/>
          <p:cNvSpPr txBox="1"/>
          <p:nvPr/>
        </p:nvSpPr>
        <p:spPr>
          <a:xfrm>
            <a:off x="1483775" y="27723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713" name="Google Shape;713;p51"/>
          <p:cNvSpPr txBox="1"/>
          <p:nvPr/>
        </p:nvSpPr>
        <p:spPr>
          <a:xfrm>
            <a:off x="2261413" y="3054863"/>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714" name="Google Shape;714;p51"/>
          <p:cNvSpPr txBox="1"/>
          <p:nvPr/>
        </p:nvSpPr>
        <p:spPr>
          <a:xfrm>
            <a:off x="2698413" y="32016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715" name="Google Shape;715;p51"/>
          <p:cNvSpPr txBox="1"/>
          <p:nvPr/>
        </p:nvSpPr>
        <p:spPr>
          <a:xfrm>
            <a:off x="3155613" y="27444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716" name="Google Shape;716;p51"/>
          <p:cNvSpPr txBox="1"/>
          <p:nvPr/>
        </p:nvSpPr>
        <p:spPr>
          <a:xfrm>
            <a:off x="3689013" y="25920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graphicFrame>
        <p:nvGraphicFramePr>
          <p:cNvPr id="717" name="Google Shape;717;p51"/>
          <p:cNvGraphicFramePr/>
          <p:nvPr/>
        </p:nvGraphicFramePr>
        <p:xfrm>
          <a:off x="4827475" y="2095500"/>
          <a:ext cx="3000000" cy="3000000"/>
        </p:xfrm>
        <a:graphic>
          <a:graphicData uri="http://schemas.openxmlformats.org/drawingml/2006/table">
            <a:tbl>
              <a:tblPr>
                <a:noFill/>
                <a:tableStyleId>{1D4B8E77-8DC6-49F7-AA46-EE8F0AC8EC1D}</a:tableStyleId>
              </a:tblPr>
              <a:tblGrid>
                <a:gridCol w="516600"/>
                <a:gridCol w="516600"/>
                <a:gridCol w="516600"/>
                <a:gridCol w="516600"/>
                <a:gridCol w="516600"/>
                <a:gridCol w="516600"/>
                <a:gridCol w="516600"/>
                <a:gridCol w="516600"/>
              </a:tblGrid>
              <a:tr h="381000">
                <a:tc>
                  <a:txBody>
                    <a:bodyPr/>
                    <a:lstStyle/>
                    <a:p>
                      <a:pPr indent="0" lvl="0" marL="0" rtl="0" algn="ctr">
                        <a:spcBef>
                          <a:spcPts val="0"/>
                        </a:spcBef>
                        <a:spcAft>
                          <a:spcPts val="0"/>
                        </a:spcAft>
                        <a:buNone/>
                      </a:pPr>
                      <a:r>
                        <a:rPr lang="en" sz="1800">
                          <a:latin typeface="Droid Sans"/>
                          <a:ea typeface="Droid Sans"/>
                          <a:cs typeface="Droid Sans"/>
                          <a:sym typeface="Droid Sans"/>
                        </a:rPr>
                        <a:t>v</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e</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f</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g</a:t>
                      </a:r>
                      <a:endParaRPr sz="1800">
                        <a:latin typeface="Droid Sans"/>
                        <a:ea typeface="Droid Sans"/>
                        <a:cs typeface="Droid Sans"/>
                        <a:sym typeface="Droid Sans"/>
                      </a:endParaRPr>
                    </a:p>
                  </a:txBody>
                  <a:tcPr marT="91425" marB="91425" marR="91425" marL="91425">
                    <a:solidFill>
                      <a:srgbClr val="F3F3F3"/>
                    </a:solidFill>
                  </a:tcPr>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5</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6</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11</a:t>
                      </a:r>
                      <a:r>
                        <a:rPr baseline="-25000" lang="en" sz="1800">
                          <a:latin typeface="Droid Sans"/>
                          <a:ea typeface="Droid Sans"/>
                          <a:cs typeface="Droid Sans"/>
                          <a:sym typeface="Droid Sans"/>
                        </a:rPr>
                        <a:t>c</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8</a:t>
                      </a:r>
                      <a:r>
                        <a:rPr baseline="-25000" lang="en" sz="1800">
                          <a:latin typeface="Droid Sans"/>
                          <a:ea typeface="Droid Sans"/>
                          <a:cs typeface="Droid Sans"/>
                          <a:sym typeface="Droid Sans"/>
                        </a:rPr>
                        <a:t>c</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12</a:t>
                      </a:r>
                      <a:r>
                        <a:rPr baseline="-25000" lang="en" sz="1800">
                          <a:latin typeface="Droid Sans"/>
                          <a:ea typeface="Droid Sans"/>
                          <a:cs typeface="Droid Sans"/>
                          <a:sym typeface="Droid Sans"/>
                        </a:rPr>
                        <a:t>c</a:t>
                      </a:r>
                      <a:endParaRPr baseline="-25000"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11</a:t>
                      </a:r>
                      <a:r>
                        <a:rPr baseline="-25000" lang="en" sz="1800">
                          <a:latin typeface="Droid Sans"/>
                          <a:ea typeface="Droid Sans"/>
                          <a:cs typeface="Droid Sans"/>
                          <a:sym typeface="Droid Sans"/>
                        </a:rPr>
                        <a:t>c</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8</a:t>
                      </a:r>
                      <a:r>
                        <a:rPr baseline="-25000" lang="en" sz="1800">
                          <a:latin typeface="Droid Sans"/>
                          <a:ea typeface="Droid Sans"/>
                          <a:cs typeface="Droid Sans"/>
                          <a:sym typeface="Droid Sans"/>
                        </a:rPr>
                        <a:t>c</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12</a:t>
                      </a:r>
                      <a:r>
                        <a:rPr baseline="-25000" lang="en" sz="1800">
                          <a:latin typeface="Droid Sans"/>
                          <a:ea typeface="Droid Sans"/>
                          <a:cs typeface="Droid Sans"/>
                          <a:sym typeface="Droid Sans"/>
                        </a:rPr>
                        <a:t>c</a:t>
                      </a:r>
                      <a:endParaRPr baseline="-25000"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rPr lang="en" sz="1800">
                          <a:latin typeface="Droid Sans"/>
                          <a:ea typeface="Droid Sans"/>
                          <a:cs typeface="Droid Sans"/>
                          <a:sym typeface="Droid Sans"/>
                        </a:rPr>
                        <a:t>f</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11</a:t>
                      </a:r>
                      <a:r>
                        <a:rPr baseline="-25000" lang="en" sz="1800">
                          <a:solidFill>
                            <a:schemeClr val="dk1"/>
                          </a:solidFill>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8</a:t>
                      </a:r>
                      <a:r>
                        <a:rPr baseline="-25000" lang="en" sz="1800">
                          <a:solidFill>
                            <a:schemeClr val="dk1"/>
                          </a:solidFill>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9</a:t>
                      </a:r>
                      <a:r>
                        <a:rPr baseline="-25000" lang="en" sz="1800">
                          <a:latin typeface="Droid Sans"/>
                          <a:ea typeface="Droid Sans"/>
                          <a:cs typeface="Droid Sans"/>
                          <a:sym typeface="Droid Sans"/>
                        </a:rPr>
                        <a:t>f</a:t>
                      </a:r>
                      <a:endParaRPr baseline="-25000"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rPr lang="en" sz="1800">
                          <a:latin typeface="Droid Sans"/>
                          <a:ea typeface="Droid Sans"/>
                          <a:cs typeface="Droid Sans"/>
                          <a:sym typeface="Droid Sans"/>
                        </a:rPr>
                        <a:t>g</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bl>
          </a:graphicData>
        </a:graphic>
      </p:graphicFrame>
      <p:sp>
        <p:nvSpPr>
          <p:cNvPr id="718" name="Google Shape;718;p51"/>
          <p:cNvSpPr/>
          <p:nvPr/>
        </p:nvSpPr>
        <p:spPr>
          <a:xfrm>
            <a:off x="721825" y="4608838"/>
            <a:ext cx="3540900" cy="1624800"/>
          </a:xfrm>
          <a:prstGeom prst="wedgeRoundRectCallout">
            <a:avLst>
              <a:gd fmla="val 64814" name="adj1"/>
              <a:gd fmla="val -20000"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No further improvements...so we are done!</a:t>
            </a:r>
            <a:endParaRPr sz="1800"/>
          </a:p>
        </p:txBody>
      </p:sp>
      <p:sp>
        <p:nvSpPr>
          <p:cNvPr id="719" name="Google Shape;719;p5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52"/>
          <p:cNvSpPr/>
          <p:nvPr/>
        </p:nvSpPr>
        <p:spPr>
          <a:xfrm>
            <a:off x="591775"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a:t>
            </a:r>
            <a:endParaRPr b="1"/>
          </a:p>
        </p:txBody>
      </p:sp>
      <p:sp>
        <p:nvSpPr>
          <p:cNvPr id="725" name="Google Shape;725;p52"/>
          <p:cNvSpPr/>
          <p:nvPr/>
        </p:nvSpPr>
        <p:spPr>
          <a:xfrm>
            <a:off x="207545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a:t>
            </a:r>
            <a:endParaRPr b="1"/>
          </a:p>
        </p:txBody>
      </p:sp>
      <p:sp>
        <p:nvSpPr>
          <p:cNvPr id="726" name="Google Shape;726;p52"/>
          <p:cNvSpPr/>
          <p:nvPr/>
        </p:nvSpPr>
        <p:spPr>
          <a:xfrm>
            <a:off x="3962500" y="19366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e</a:t>
            </a:r>
            <a:endParaRPr b="1"/>
          </a:p>
        </p:txBody>
      </p:sp>
      <p:sp>
        <p:nvSpPr>
          <p:cNvPr id="727" name="Google Shape;727;p52"/>
          <p:cNvSpPr/>
          <p:nvPr/>
        </p:nvSpPr>
        <p:spPr>
          <a:xfrm>
            <a:off x="3962500" y="3796775"/>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g</a:t>
            </a:r>
            <a:endParaRPr b="1"/>
          </a:p>
        </p:txBody>
      </p:sp>
      <p:sp>
        <p:nvSpPr>
          <p:cNvPr id="728" name="Google Shape;728;p52"/>
          <p:cNvSpPr/>
          <p:nvPr/>
        </p:nvSpPr>
        <p:spPr>
          <a:xfrm>
            <a:off x="307050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f</a:t>
            </a:r>
            <a:endParaRPr b="1"/>
          </a:p>
        </p:txBody>
      </p:sp>
      <p:sp>
        <p:nvSpPr>
          <p:cNvPr id="729" name="Google Shape;729;p52"/>
          <p:cNvSpPr/>
          <p:nvPr/>
        </p:nvSpPr>
        <p:spPr>
          <a:xfrm>
            <a:off x="2075450"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d</a:t>
            </a:r>
            <a:endParaRPr b="1"/>
          </a:p>
        </p:txBody>
      </p:sp>
      <p:sp>
        <p:nvSpPr>
          <p:cNvPr id="730" name="Google Shape;730;p52"/>
          <p:cNvSpPr/>
          <p:nvPr/>
        </p:nvSpPr>
        <p:spPr>
          <a:xfrm>
            <a:off x="591775" y="3796800"/>
            <a:ext cx="430200" cy="3765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b</a:t>
            </a:r>
            <a:endParaRPr b="1"/>
          </a:p>
        </p:txBody>
      </p:sp>
      <p:cxnSp>
        <p:nvCxnSpPr>
          <p:cNvPr id="731" name="Google Shape;731;p52"/>
          <p:cNvCxnSpPr>
            <a:stCxn id="724" idx="6"/>
            <a:endCxn id="725" idx="2"/>
          </p:cNvCxnSpPr>
          <p:nvPr/>
        </p:nvCxnSpPr>
        <p:spPr>
          <a:xfrm>
            <a:off x="1021975" y="21248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732" name="Google Shape;732;p52"/>
          <p:cNvCxnSpPr>
            <a:stCxn id="725" idx="6"/>
            <a:endCxn id="726" idx="2"/>
          </p:cNvCxnSpPr>
          <p:nvPr/>
        </p:nvCxnSpPr>
        <p:spPr>
          <a:xfrm>
            <a:off x="2505650" y="2124850"/>
            <a:ext cx="1456800" cy="0"/>
          </a:xfrm>
          <a:prstGeom prst="straightConnector1">
            <a:avLst/>
          </a:prstGeom>
          <a:noFill/>
          <a:ln cap="flat" cmpd="sng" w="19050">
            <a:solidFill>
              <a:schemeClr val="dk2"/>
            </a:solidFill>
            <a:prstDash val="solid"/>
            <a:round/>
            <a:headEnd len="med" w="med" type="none"/>
            <a:tailEnd len="med" w="med" type="none"/>
          </a:ln>
        </p:spPr>
      </p:cxnSp>
      <p:cxnSp>
        <p:nvCxnSpPr>
          <p:cNvPr id="733" name="Google Shape;733;p52"/>
          <p:cNvCxnSpPr>
            <a:stCxn id="730" idx="6"/>
            <a:endCxn id="729" idx="2"/>
          </p:cNvCxnSpPr>
          <p:nvPr/>
        </p:nvCxnSpPr>
        <p:spPr>
          <a:xfrm>
            <a:off x="1021975" y="3985050"/>
            <a:ext cx="1053600" cy="0"/>
          </a:xfrm>
          <a:prstGeom prst="straightConnector1">
            <a:avLst/>
          </a:prstGeom>
          <a:noFill/>
          <a:ln cap="flat" cmpd="sng" w="19050">
            <a:solidFill>
              <a:schemeClr val="dk2"/>
            </a:solidFill>
            <a:prstDash val="solid"/>
            <a:round/>
            <a:headEnd len="med" w="med" type="none"/>
            <a:tailEnd len="med" w="med" type="none"/>
          </a:ln>
        </p:spPr>
      </p:cxnSp>
      <p:cxnSp>
        <p:nvCxnSpPr>
          <p:cNvPr id="734" name="Google Shape;734;p52"/>
          <p:cNvCxnSpPr>
            <a:stCxn id="729" idx="6"/>
            <a:endCxn id="728" idx="2"/>
          </p:cNvCxnSpPr>
          <p:nvPr/>
        </p:nvCxnSpPr>
        <p:spPr>
          <a:xfrm>
            <a:off x="2505650" y="3985050"/>
            <a:ext cx="564900" cy="0"/>
          </a:xfrm>
          <a:prstGeom prst="straightConnector1">
            <a:avLst/>
          </a:prstGeom>
          <a:noFill/>
          <a:ln cap="flat" cmpd="sng" w="19050">
            <a:solidFill>
              <a:schemeClr val="dk2"/>
            </a:solidFill>
            <a:prstDash val="solid"/>
            <a:round/>
            <a:headEnd len="med" w="med" type="none"/>
            <a:tailEnd len="med" w="med" type="none"/>
          </a:ln>
        </p:spPr>
      </p:cxnSp>
      <p:cxnSp>
        <p:nvCxnSpPr>
          <p:cNvPr id="735" name="Google Shape;735;p52"/>
          <p:cNvCxnSpPr>
            <a:stCxn id="728" idx="6"/>
            <a:endCxn id="727" idx="2"/>
          </p:cNvCxnSpPr>
          <p:nvPr/>
        </p:nvCxnSpPr>
        <p:spPr>
          <a:xfrm>
            <a:off x="3500700" y="3985050"/>
            <a:ext cx="461700" cy="0"/>
          </a:xfrm>
          <a:prstGeom prst="straightConnector1">
            <a:avLst/>
          </a:prstGeom>
          <a:noFill/>
          <a:ln cap="flat" cmpd="sng" w="19050">
            <a:solidFill>
              <a:schemeClr val="dk2"/>
            </a:solidFill>
            <a:prstDash val="solid"/>
            <a:round/>
            <a:headEnd len="med" w="med" type="none"/>
            <a:tailEnd len="med" w="med" type="none"/>
          </a:ln>
        </p:spPr>
      </p:cxnSp>
      <p:cxnSp>
        <p:nvCxnSpPr>
          <p:cNvPr id="736" name="Google Shape;736;p52"/>
          <p:cNvCxnSpPr>
            <a:stCxn id="724" idx="4"/>
            <a:endCxn id="730" idx="0"/>
          </p:cNvCxnSpPr>
          <p:nvPr/>
        </p:nvCxnSpPr>
        <p:spPr>
          <a:xfrm>
            <a:off x="806875"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737" name="Google Shape;737;p52"/>
          <p:cNvCxnSpPr>
            <a:stCxn id="724" idx="5"/>
            <a:endCxn id="729" idx="0"/>
          </p:cNvCxnSpPr>
          <p:nvPr/>
        </p:nvCxnSpPr>
        <p:spPr>
          <a:xfrm>
            <a:off x="958974" y="2257963"/>
            <a:ext cx="1331700" cy="1538700"/>
          </a:xfrm>
          <a:prstGeom prst="straightConnector1">
            <a:avLst/>
          </a:prstGeom>
          <a:noFill/>
          <a:ln cap="flat" cmpd="sng" w="19050">
            <a:solidFill>
              <a:schemeClr val="dk2"/>
            </a:solidFill>
            <a:prstDash val="solid"/>
            <a:round/>
            <a:headEnd len="med" w="med" type="none"/>
            <a:tailEnd len="med" w="med" type="none"/>
          </a:ln>
        </p:spPr>
      </p:cxnSp>
      <p:cxnSp>
        <p:nvCxnSpPr>
          <p:cNvPr id="738" name="Google Shape;738;p52"/>
          <p:cNvCxnSpPr>
            <a:stCxn id="725" idx="4"/>
            <a:endCxn id="729" idx="0"/>
          </p:cNvCxnSpPr>
          <p:nvPr/>
        </p:nvCxnSpPr>
        <p:spPr>
          <a:xfrm>
            <a:off x="2290550" y="2313100"/>
            <a:ext cx="0" cy="1483800"/>
          </a:xfrm>
          <a:prstGeom prst="straightConnector1">
            <a:avLst/>
          </a:prstGeom>
          <a:noFill/>
          <a:ln cap="flat" cmpd="sng" w="19050">
            <a:solidFill>
              <a:schemeClr val="dk2"/>
            </a:solidFill>
            <a:prstDash val="solid"/>
            <a:round/>
            <a:headEnd len="med" w="med" type="none"/>
            <a:tailEnd len="med" w="med" type="none"/>
          </a:ln>
        </p:spPr>
      </p:cxnSp>
      <p:cxnSp>
        <p:nvCxnSpPr>
          <p:cNvPr id="739" name="Google Shape;739;p52"/>
          <p:cNvCxnSpPr>
            <a:stCxn id="725" idx="5"/>
            <a:endCxn id="728" idx="0"/>
          </p:cNvCxnSpPr>
          <p:nvPr/>
        </p:nvCxnSpPr>
        <p:spPr>
          <a:xfrm>
            <a:off x="2442649" y="2257963"/>
            <a:ext cx="843000" cy="1538700"/>
          </a:xfrm>
          <a:prstGeom prst="straightConnector1">
            <a:avLst/>
          </a:prstGeom>
          <a:noFill/>
          <a:ln cap="flat" cmpd="sng" w="19050">
            <a:solidFill>
              <a:schemeClr val="dk2"/>
            </a:solidFill>
            <a:prstDash val="solid"/>
            <a:round/>
            <a:headEnd len="med" w="med" type="none"/>
            <a:tailEnd len="med" w="med" type="none"/>
          </a:ln>
        </p:spPr>
      </p:cxnSp>
      <p:cxnSp>
        <p:nvCxnSpPr>
          <p:cNvPr id="740" name="Google Shape;740;p52"/>
          <p:cNvCxnSpPr>
            <a:stCxn id="725" idx="5"/>
            <a:endCxn id="727" idx="0"/>
          </p:cNvCxnSpPr>
          <p:nvPr/>
        </p:nvCxnSpPr>
        <p:spPr>
          <a:xfrm>
            <a:off x="2442649" y="2257963"/>
            <a:ext cx="1734900" cy="1538700"/>
          </a:xfrm>
          <a:prstGeom prst="straightConnector1">
            <a:avLst/>
          </a:prstGeom>
          <a:noFill/>
          <a:ln cap="flat" cmpd="sng" w="19050">
            <a:solidFill>
              <a:schemeClr val="dk2"/>
            </a:solidFill>
            <a:prstDash val="solid"/>
            <a:round/>
            <a:headEnd len="med" w="med" type="none"/>
            <a:tailEnd len="med" w="med" type="none"/>
          </a:ln>
        </p:spPr>
      </p:cxnSp>
      <p:cxnSp>
        <p:nvCxnSpPr>
          <p:cNvPr id="741" name="Google Shape;741;p52"/>
          <p:cNvCxnSpPr>
            <a:stCxn id="726" idx="4"/>
            <a:endCxn id="728" idx="0"/>
          </p:cNvCxnSpPr>
          <p:nvPr/>
        </p:nvCxnSpPr>
        <p:spPr>
          <a:xfrm flipH="1">
            <a:off x="3285700" y="2313100"/>
            <a:ext cx="891900" cy="1483800"/>
          </a:xfrm>
          <a:prstGeom prst="straightConnector1">
            <a:avLst/>
          </a:prstGeom>
          <a:noFill/>
          <a:ln cap="flat" cmpd="sng" w="19050">
            <a:solidFill>
              <a:schemeClr val="dk2"/>
            </a:solidFill>
            <a:prstDash val="solid"/>
            <a:round/>
            <a:headEnd len="med" w="med" type="none"/>
            <a:tailEnd len="med" w="med" type="none"/>
          </a:ln>
        </p:spPr>
      </p:cxnSp>
      <p:cxnSp>
        <p:nvCxnSpPr>
          <p:cNvPr id="742" name="Google Shape;742;p52"/>
          <p:cNvCxnSpPr>
            <a:stCxn id="726" idx="4"/>
            <a:endCxn id="727" idx="0"/>
          </p:cNvCxnSpPr>
          <p:nvPr/>
        </p:nvCxnSpPr>
        <p:spPr>
          <a:xfrm>
            <a:off x="4177600" y="2313100"/>
            <a:ext cx="0" cy="1483800"/>
          </a:xfrm>
          <a:prstGeom prst="straightConnector1">
            <a:avLst/>
          </a:prstGeom>
          <a:noFill/>
          <a:ln cap="flat" cmpd="sng" w="19050">
            <a:solidFill>
              <a:schemeClr val="dk2"/>
            </a:solidFill>
            <a:prstDash val="solid"/>
            <a:round/>
            <a:headEnd len="med" w="med" type="none"/>
            <a:tailEnd len="med" w="med" type="none"/>
          </a:ln>
        </p:spPr>
      </p:cxnSp>
      <p:sp>
        <p:nvSpPr>
          <p:cNvPr id="743" name="Google Shape;743;p52"/>
          <p:cNvSpPr txBox="1"/>
          <p:nvPr/>
        </p:nvSpPr>
        <p:spPr>
          <a:xfrm>
            <a:off x="1291025" y="190075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744" name="Google Shape;744;p52"/>
          <p:cNvSpPr txBox="1"/>
          <p:nvPr/>
        </p:nvSpPr>
        <p:spPr>
          <a:xfrm>
            <a:off x="3003225" y="1881200"/>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745" name="Google Shape;745;p52"/>
          <p:cNvSpPr txBox="1"/>
          <p:nvPr/>
        </p:nvSpPr>
        <p:spPr>
          <a:xfrm>
            <a:off x="4101450"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46" name="Google Shape;746;p52"/>
          <p:cNvSpPr txBox="1"/>
          <p:nvPr/>
        </p:nvSpPr>
        <p:spPr>
          <a:xfrm>
            <a:off x="3500700"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47" name="Google Shape;747;p52"/>
          <p:cNvSpPr txBox="1"/>
          <p:nvPr/>
        </p:nvSpPr>
        <p:spPr>
          <a:xfrm>
            <a:off x="25572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sp>
        <p:nvSpPr>
          <p:cNvPr id="748" name="Google Shape;748;p52"/>
          <p:cNvSpPr txBox="1"/>
          <p:nvPr/>
        </p:nvSpPr>
        <p:spPr>
          <a:xfrm>
            <a:off x="1291025" y="404098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49" name="Google Shape;749;p52"/>
          <p:cNvSpPr txBox="1"/>
          <p:nvPr/>
        </p:nvSpPr>
        <p:spPr>
          <a:xfrm>
            <a:off x="336275" y="2960738"/>
            <a:ext cx="4617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50" name="Google Shape;750;p52"/>
          <p:cNvSpPr txBox="1"/>
          <p:nvPr/>
        </p:nvSpPr>
        <p:spPr>
          <a:xfrm>
            <a:off x="1483775" y="27723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751" name="Google Shape;751;p52"/>
          <p:cNvSpPr txBox="1"/>
          <p:nvPr/>
        </p:nvSpPr>
        <p:spPr>
          <a:xfrm>
            <a:off x="2261413" y="3054863"/>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752" name="Google Shape;752;p52"/>
          <p:cNvSpPr txBox="1"/>
          <p:nvPr/>
        </p:nvSpPr>
        <p:spPr>
          <a:xfrm>
            <a:off x="2698413" y="32016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753" name="Google Shape;753;p52"/>
          <p:cNvSpPr txBox="1"/>
          <p:nvPr/>
        </p:nvSpPr>
        <p:spPr>
          <a:xfrm>
            <a:off x="3155613" y="27444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754" name="Google Shape;754;p52"/>
          <p:cNvSpPr txBox="1"/>
          <p:nvPr/>
        </p:nvSpPr>
        <p:spPr>
          <a:xfrm>
            <a:off x="3689013" y="2592038"/>
            <a:ext cx="461700" cy="18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graphicFrame>
        <p:nvGraphicFramePr>
          <p:cNvPr id="755" name="Google Shape;755;p52"/>
          <p:cNvGraphicFramePr/>
          <p:nvPr/>
        </p:nvGraphicFramePr>
        <p:xfrm>
          <a:off x="4827475" y="2095500"/>
          <a:ext cx="3000000" cy="3000000"/>
        </p:xfrm>
        <a:graphic>
          <a:graphicData uri="http://schemas.openxmlformats.org/drawingml/2006/table">
            <a:tbl>
              <a:tblPr>
                <a:noFill/>
                <a:tableStyleId>{1D4B8E77-8DC6-49F7-AA46-EE8F0AC8EC1D}</a:tableStyleId>
              </a:tblPr>
              <a:tblGrid>
                <a:gridCol w="516600"/>
                <a:gridCol w="516600"/>
                <a:gridCol w="516600"/>
                <a:gridCol w="516600"/>
                <a:gridCol w="516600"/>
                <a:gridCol w="516600"/>
                <a:gridCol w="516600"/>
                <a:gridCol w="516600"/>
              </a:tblGrid>
              <a:tr h="381000">
                <a:tc>
                  <a:txBody>
                    <a:bodyPr/>
                    <a:lstStyle/>
                    <a:p>
                      <a:pPr indent="0" lvl="0" marL="0" rtl="0" algn="ctr">
                        <a:spcBef>
                          <a:spcPts val="0"/>
                        </a:spcBef>
                        <a:spcAft>
                          <a:spcPts val="0"/>
                        </a:spcAft>
                        <a:buNone/>
                      </a:pPr>
                      <a:r>
                        <a:rPr lang="en" sz="1800">
                          <a:latin typeface="Droid Sans"/>
                          <a:ea typeface="Droid Sans"/>
                          <a:cs typeface="Droid Sans"/>
                          <a:sym typeface="Droid Sans"/>
                        </a:rPr>
                        <a:t>v</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e</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f</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g</a:t>
                      </a:r>
                      <a:endParaRPr sz="1800">
                        <a:latin typeface="Droid Sans"/>
                        <a:ea typeface="Droid Sans"/>
                        <a:cs typeface="Droid Sans"/>
                        <a:sym typeface="Droid Sans"/>
                      </a:endParaRPr>
                    </a:p>
                  </a:txBody>
                  <a:tcPr marT="91425" marB="91425" marR="91425" marL="91425">
                    <a:solidFill>
                      <a:srgbClr val="F3F3F3"/>
                    </a:solidFill>
                  </a:tcPr>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5</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6</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381000">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11</a:t>
                      </a:r>
                      <a:r>
                        <a:rPr baseline="-25000" lang="en" sz="1800">
                          <a:latin typeface="Droid Sans"/>
                          <a:ea typeface="Droid Sans"/>
                          <a:cs typeface="Droid Sans"/>
                          <a:sym typeface="Droid Sans"/>
                        </a:rPr>
                        <a:t>c</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8</a:t>
                      </a:r>
                      <a:r>
                        <a:rPr baseline="-25000" lang="en" sz="1800">
                          <a:latin typeface="Droid Sans"/>
                          <a:ea typeface="Droid Sans"/>
                          <a:cs typeface="Droid Sans"/>
                          <a:sym typeface="Droid Sans"/>
                        </a:rPr>
                        <a:t>c</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12</a:t>
                      </a:r>
                      <a:r>
                        <a:rPr baseline="-25000" lang="en" sz="1800">
                          <a:latin typeface="Droid Sans"/>
                          <a:ea typeface="Droid Sans"/>
                          <a:cs typeface="Droid Sans"/>
                          <a:sym typeface="Droid Sans"/>
                        </a:rPr>
                        <a:t>c</a:t>
                      </a:r>
                      <a:endParaRPr baseline="-25000"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11</a:t>
                      </a:r>
                      <a:r>
                        <a:rPr baseline="-25000" lang="en" sz="1800">
                          <a:latin typeface="Droid Sans"/>
                          <a:ea typeface="Droid Sans"/>
                          <a:cs typeface="Droid Sans"/>
                          <a:sym typeface="Droid Sans"/>
                        </a:rPr>
                        <a:t>c</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8</a:t>
                      </a:r>
                      <a:r>
                        <a:rPr baseline="-25000" lang="en" sz="1800">
                          <a:latin typeface="Droid Sans"/>
                          <a:ea typeface="Droid Sans"/>
                          <a:cs typeface="Droid Sans"/>
                          <a:sym typeface="Droid Sans"/>
                        </a:rPr>
                        <a:t>c</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12</a:t>
                      </a:r>
                      <a:r>
                        <a:rPr baseline="-25000" lang="en" sz="1800">
                          <a:latin typeface="Droid Sans"/>
                          <a:ea typeface="Droid Sans"/>
                          <a:cs typeface="Droid Sans"/>
                          <a:sym typeface="Droid Sans"/>
                        </a:rPr>
                        <a:t>c</a:t>
                      </a:r>
                      <a:endParaRPr baseline="-25000"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rPr lang="en" sz="1800">
                          <a:latin typeface="Droid Sans"/>
                          <a:ea typeface="Droid Sans"/>
                          <a:cs typeface="Droid Sans"/>
                          <a:sym typeface="Droid Sans"/>
                        </a:rPr>
                        <a:t>f</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3</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a:t>
                      </a:r>
                      <a:r>
                        <a:rPr baseline="-25000" lang="en" sz="1800">
                          <a:solidFill>
                            <a:schemeClr val="dk1"/>
                          </a:solidFill>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11</a:t>
                      </a:r>
                      <a:r>
                        <a:rPr baseline="-25000" lang="en" sz="1800">
                          <a:solidFill>
                            <a:schemeClr val="dk1"/>
                          </a:solidFill>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8</a:t>
                      </a:r>
                      <a:r>
                        <a:rPr baseline="-25000" lang="en" sz="1800">
                          <a:solidFill>
                            <a:schemeClr val="dk1"/>
                          </a:solidFill>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9</a:t>
                      </a:r>
                      <a:r>
                        <a:rPr baseline="-25000" lang="en" sz="1800">
                          <a:latin typeface="Droid Sans"/>
                          <a:ea typeface="Droid Sans"/>
                          <a:cs typeface="Droid Sans"/>
                          <a:sym typeface="Droid Sans"/>
                        </a:rPr>
                        <a:t>f</a:t>
                      </a:r>
                      <a:endParaRPr baseline="-25000" sz="1800">
                        <a:latin typeface="Droid Sans"/>
                        <a:ea typeface="Droid Sans"/>
                        <a:cs typeface="Droid Sans"/>
                        <a:sym typeface="Droid Sans"/>
                      </a:endParaRPr>
                    </a:p>
                  </a:txBody>
                  <a:tcPr marT="91425" marB="91425" marR="91425" marL="91425"/>
                </a:tc>
              </a:tr>
              <a:tr h="457175">
                <a:tc>
                  <a:txBody>
                    <a:bodyPr/>
                    <a:lstStyle/>
                    <a:p>
                      <a:pPr indent="0" lvl="0" marL="0" rtl="0" algn="l">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bl>
          </a:graphicData>
        </a:graphic>
      </p:graphicFrame>
      <p:sp>
        <p:nvSpPr>
          <p:cNvPr id="756" name="Google Shape;756;p52"/>
          <p:cNvSpPr/>
          <p:nvPr/>
        </p:nvSpPr>
        <p:spPr>
          <a:xfrm>
            <a:off x="721825" y="4608838"/>
            <a:ext cx="3540900" cy="1624800"/>
          </a:xfrm>
          <a:prstGeom prst="wedgeRoundRectCallout">
            <a:avLst>
              <a:gd fmla="val 21141" name="adj1"/>
              <a:gd fmla="val -68805"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What is the shortest path from a to g? </a:t>
            </a:r>
            <a:r>
              <a:rPr b="1" lang="en" sz="1800"/>
              <a:t>a &gt; c &gt; f &gt; g</a:t>
            </a:r>
            <a:endParaRPr b="1" sz="1800"/>
          </a:p>
        </p:txBody>
      </p:sp>
      <p:sp>
        <p:nvSpPr>
          <p:cNvPr id="757" name="Google Shape;757;p5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5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pic>
        <p:nvPicPr>
          <p:cNvPr id="763" name="Google Shape;763;p53"/>
          <p:cNvPicPr preferRelativeResize="0"/>
          <p:nvPr/>
        </p:nvPicPr>
        <p:blipFill>
          <a:blip r:embed="rId3">
            <a:alphaModFix/>
          </a:blip>
          <a:stretch>
            <a:fillRect/>
          </a:stretch>
        </p:blipFill>
        <p:spPr>
          <a:xfrm>
            <a:off x="457188" y="1800225"/>
            <a:ext cx="4181475" cy="3257550"/>
          </a:xfrm>
          <a:prstGeom prst="rect">
            <a:avLst/>
          </a:prstGeom>
          <a:noFill/>
          <a:ln>
            <a:noFill/>
          </a:ln>
        </p:spPr>
      </p:pic>
      <p:graphicFrame>
        <p:nvGraphicFramePr>
          <p:cNvPr id="764" name="Google Shape;764;p53"/>
          <p:cNvGraphicFramePr/>
          <p:nvPr/>
        </p:nvGraphicFramePr>
        <p:xfrm>
          <a:off x="4827475" y="2095500"/>
          <a:ext cx="3000000" cy="3000000"/>
        </p:xfrm>
        <a:graphic>
          <a:graphicData uri="http://schemas.openxmlformats.org/drawingml/2006/table">
            <a:tbl>
              <a:tblPr>
                <a:noFill/>
                <a:tableStyleId>{1D4B8E77-8DC6-49F7-AA46-EE8F0AC8EC1D}</a:tableStyleId>
              </a:tblPr>
              <a:tblGrid>
                <a:gridCol w="513225"/>
                <a:gridCol w="513225"/>
                <a:gridCol w="513225"/>
                <a:gridCol w="513225"/>
                <a:gridCol w="513225"/>
                <a:gridCol w="513225"/>
              </a:tblGrid>
              <a:tr h="381000">
                <a:tc>
                  <a:txBody>
                    <a:bodyPr/>
                    <a:lstStyle/>
                    <a:p>
                      <a:pPr indent="0" lvl="0" marL="0" rtl="0" algn="ctr">
                        <a:spcBef>
                          <a:spcPts val="0"/>
                        </a:spcBef>
                        <a:spcAft>
                          <a:spcPts val="0"/>
                        </a:spcAft>
                        <a:buNone/>
                      </a:pPr>
                      <a:r>
                        <a:rPr lang="en" sz="1800">
                          <a:latin typeface="Droid Sans"/>
                          <a:ea typeface="Droid Sans"/>
                          <a:cs typeface="Droid Sans"/>
                          <a:sym typeface="Droid Sans"/>
                        </a:rPr>
                        <a:t>v</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e</a:t>
                      </a:r>
                      <a:endParaRPr sz="1800">
                        <a:latin typeface="Droid Sans"/>
                        <a:ea typeface="Droid Sans"/>
                        <a:cs typeface="Droid Sans"/>
                        <a:sym typeface="Droid Sans"/>
                      </a:endParaRPr>
                    </a:p>
                  </a:txBody>
                  <a:tcPr marT="91425" marB="91425" marR="91425" marL="91425">
                    <a:solidFill>
                      <a:srgbClr val="F3F3F3"/>
                    </a:solidFill>
                  </a:tcPr>
                </a:tc>
              </a:tr>
              <a:tr h="457175">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50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80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5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pic>
        <p:nvPicPr>
          <p:cNvPr id="770" name="Google Shape;770;p54"/>
          <p:cNvPicPr preferRelativeResize="0"/>
          <p:nvPr/>
        </p:nvPicPr>
        <p:blipFill>
          <a:blip r:embed="rId3">
            <a:alphaModFix/>
          </a:blip>
          <a:stretch>
            <a:fillRect/>
          </a:stretch>
        </p:blipFill>
        <p:spPr>
          <a:xfrm>
            <a:off x="457188" y="1800225"/>
            <a:ext cx="4181475" cy="3257550"/>
          </a:xfrm>
          <a:prstGeom prst="rect">
            <a:avLst/>
          </a:prstGeom>
          <a:noFill/>
          <a:ln>
            <a:noFill/>
          </a:ln>
        </p:spPr>
      </p:pic>
      <p:graphicFrame>
        <p:nvGraphicFramePr>
          <p:cNvPr id="771" name="Google Shape;771;p54"/>
          <p:cNvGraphicFramePr/>
          <p:nvPr/>
        </p:nvGraphicFramePr>
        <p:xfrm>
          <a:off x="4827475" y="2095500"/>
          <a:ext cx="3000000" cy="3000000"/>
        </p:xfrm>
        <a:graphic>
          <a:graphicData uri="http://schemas.openxmlformats.org/drawingml/2006/table">
            <a:tbl>
              <a:tblPr>
                <a:noFill/>
                <a:tableStyleId>{1D4B8E77-8DC6-49F7-AA46-EE8F0AC8EC1D}</a:tableStyleId>
              </a:tblPr>
              <a:tblGrid>
                <a:gridCol w="513225"/>
                <a:gridCol w="513225"/>
                <a:gridCol w="513225"/>
                <a:gridCol w="513225"/>
                <a:gridCol w="513225"/>
                <a:gridCol w="513225"/>
              </a:tblGrid>
              <a:tr h="381000">
                <a:tc>
                  <a:txBody>
                    <a:bodyPr/>
                    <a:lstStyle/>
                    <a:p>
                      <a:pPr indent="0" lvl="0" marL="0" rtl="0" algn="ctr">
                        <a:spcBef>
                          <a:spcPts val="0"/>
                        </a:spcBef>
                        <a:spcAft>
                          <a:spcPts val="0"/>
                        </a:spcAft>
                        <a:buNone/>
                      </a:pPr>
                      <a:r>
                        <a:rPr lang="en" sz="1800">
                          <a:latin typeface="Droid Sans"/>
                          <a:ea typeface="Droid Sans"/>
                          <a:cs typeface="Droid Sans"/>
                          <a:sym typeface="Droid Sans"/>
                        </a:rPr>
                        <a:t>v</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e</a:t>
                      </a:r>
                      <a:endParaRPr sz="1800">
                        <a:latin typeface="Droid Sans"/>
                        <a:ea typeface="Droid Sans"/>
                        <a:cs typeface="Droid Sans"/>
                        <a:sym typeface="Droid Sans"/>
                      </a:endParaRPr>
                    </a:p>
                  </a:txBody>
                  <a:tcPr marT="91425" marB="91425" marR="91425" marL="91425">
                    <a:solidFill>
                      <a:srgbClr val="F3F3F3"/>
                    </a:solidFill>
                  </a:tcPr>
                </a:tc>
              </a:tr>
              <a:tr h="457175">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50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80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5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pic>
        <p:nvPicPr>
          <p:cNvPr id="777" name="Google Shape;777;p55"/>
          <p:cNvPicPr preferRelativeResize="0"/>
          <p:nvPr/>
        </p:nvPicPr>
        <p:blipFill>
          <a:blip r:embed="rId3">
            <a:alphaModFix/>
          </a:blip>
          <a:stretch>
            <a:fillRect/>
          </a:stretch>
        </p:blipFill>
        <p:spPr>
          <a:xfrm>
            <a:off x="457188" y="1800225"/>
            <a:ext cx="4181475" cy="3257550"/>
          </a:xfrm>
          <a:prstGeom prst="rect">
            <a:avLst/>
          </a:prstGeom>
          <a:noFill/>
          <a:ln>
            <a:noFill/>
          </a:ln>
        </p:spPr>
      </p:pic>
      <p:graphicFrame>
        <p:nvGraphicFramePr>
          <p:cNvPr id="778" name="Google Shape;778;p55"/>
          <p:cNvGraphicFramePr/>
          <p:nvPr/>
        </p:nvGraphicFramePr>
        <p:xfrm>
          <a:off x="4827475" y="2095500"/>
          <a:ext cx="3000000" cy="3000000"/>
        </p:xfrm>
        <a:graphic>
          <a:graphicData uri="http://schemas.openxmlformats.org/drawingml/2006/table">
            <a:tbl>
              <a:tblPr>
                <a:noFill/>
                <a:tableStyleId>{1D4B8E77-8DC6-49F7-AA46-EE8F0AC8EC1D}</a:tableStyleId>
              </a:tblPr>
              <a:tblGrid>
                <a:gridCol w="513225"/>
                <a:gridCol w="513225"/>
                <a:gridCol w="513225"/>
                <a:gridCol w="513225"/>
                <a:gridCol w="513225"/>
                <a:gridCol w="513225"/>
              </a:tblGrid>
              <a:tr h="381000">
                <a:tc>
                  <a:txBody>
                    <a:bodyPr/>
                    <a:lstStyle/>
                    <a:p>
                      <a:pPr indent="0" lvl="0" marL="0" rtl="0" algn="ctr">
                        <a:spcBef>
                          <a:spcPts val="0"/>
                        </a:spcBef>
                        <a:spcAft>
                          <a:spcPts val="0"/>
                        </a:spcAft>
                        <a:buNone/>
                      </a:pPr>
                      <a:r>
                        <a:rPr lang="en" sz="1800">
                          <a:latin typeface="Droid Sans"/>
                          <a:ea typeface="Droid Sans"/>
                          <a:cs typeface="Droid Sans"/>
                          <a:sym typeface="Droid Sans"/>
                        </a:rPr>
                        <a:t>v</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e</a:t>
                      </a:r>
                      <a:endParaRPr sz="1800">
                        <a:latin typeface="Droid Sans"/>
                        <a:ea typeface="Droid Sans"/>
                        <a:cs typeface="Droid Sans"/>
                        <a:sym typeface="Droid Sans"/>
                      </a:endParaRPr>
                    </a:p>
                  </a:txBody>
                  <a:tcPr marT="91425" marB="91425" marR="91425" marL="91425">
                    <a:solidFill>
                      <a:srgbClr val="F3F3F3"/>
                    </a:solidFill>
                  </a:tcPr>
                </a:tc>
              </a:tr>
              <a:tr h="457175">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50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80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5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pic>
        <p:nvPicPr>
          <p:cNvPr id="784" name="Google Shape;784;p56"/>
          <p:cNvPicPr preferRelativeResize="0"/>
          <p:nvPr/>
        </p:nvPicPr>
        <p:blipFill>
          <a:blip r:embed="rId3">
            <a:alphaModFix/>
          </a:blip>
          <a:stretch>
            <a:fillRect/>
          </a:stretch>
        </p:blipFill>
        <p:spPr>
          <a:xfrm>
            <a:off x="457188" y="1800225"/>
            <a:ext cx="4181475" cy="3257550"/>
          </a:xfrm>
          <a:prstGeom prst="rect">
            <a:avLst/>
          </a:prstGeom>
          <a:noFill/>
          <a:ln>
            <a:noFill/>
          </a:ln>
        </p:spPr>
      </p:pic>
      <p:graphicFrame>
        <p:nvGraphicFramePr>
          <p:cNvPr id="785" name="Google Shape;785;p56"/>
          <p:cNvGraphicFramePr/>
          <p:nvPr/>
        </p:nvGraphicFramePr>
        <p:xfrm>
          <a:off x="4827475" y="2095500"/>
          <a:ext cx="3000000" cy="3000000"/>
        </p:xfrm>
        <a:graphic>
          <a:graphicData uri="http://schemas.openxmlformats.org/drawingml/2006/table">
            <a:tbl>
              <a:tblPr>
                <a:noFill/>
                <a:tableStyleId>{1D4B8E77-8DC6-49F7-AA46-EE8F0AC8EC1D}</a:tableStyleId>
              </a:tblPr>
              <a:tblGrid>
                <a:gridCol w="652400"/>
                <a:gridCol w="652400"/>
                <a:gridCol w="652400"/>
                <a:gridCol w="652400"/>
                <a:gridCol w="652400"/>
                <a:gridCol w="652400"/>
              </a:tblGrid>
              <a:tr h="381000">
                <a:tc>
                  <a:txBody>
                    <a:bodyPr/>
                    <a:lstStyle/>
                    <a:p>
                      <a:pPr indent="0" lvl="0" marL="0" rtl="0" algn="ctr">
                        <a:spcBef>
                          <a:spcPts val="0"/>
                        </a:spcBef>
                        <a:spcAft>
                          <a:spcPts val="0"/>
                        </a:spcAft>
                        <a:buNone/>
                      </a:pPr>
                      <a:r>
                        <a:rPr lang="en" sz="1800">
                          <a:latin typeface="Droid Sans"/>
                          <a:ea typeface="Droid Sans"/>
                          <a:cs typeface="Droid Sans"/>
                          <a:sym typeface="Droid Sans"/>
                        </a:rPr>
                        <a:t>v</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e</a:t>
                      </a:r>
                      <a:endParaRPr sz="1800">
                        <a:latin typeface="Droid Sans"/>
                        <a:ea typeface="Droid Sans"/>
                        <a:cs typeface="Droid Sans"/>
                        <a:sym typeface="Droid Sans"/>
                      </a:endParaRPr>
                    </a:p>
                  </a:txBody>
                  <a:tcPr marT="91425" marB="91425" marR="91425" marL="91425">
                    <a:solidFill>
                      <a:srgbClr val="F3F3F3"/>
                    </a:solidFill>
                  </a:tcPr>
                </a:tc>
              </a:tr>
              <a:tr h="457175">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50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80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Clr>
                          <a:schemeClr val="dk1"/>
                        </a:buClr>
                        <a:buSzPts val="1100"/>
                        <a:buFont typeface="Arial"/>
                        <a:buNone/>
                      </a:pPr>
                      <a:r>
                        <a:rPr lang="en" sz="1800">
                          <a:solidFill>
                            <a:schemeClr val="dk1"/>
                          </a:solidFill>
                          <a:latin typeface="Droid Sans"/>
                          <a:ea typeface="Droid Sans"/>
                          <a:cs typeface="Droid Sans"/>
                          <a:sym typeface="Droid Sans"/>
                        </a:rPr>
                        <a:t>0</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Clr>
                          <a:schemeClr val="dk1"/>
                        </a:buClr>
                        <a:buSzPts val="1100"/>
                        <a:buFont typeface="Arial"/>
                        <a:buNone/>
                      </a:pPr>
                      <a:r>
                        <a:rPr lang="en" sz="1800">
                          <a:solidFill>
                            <a:schemeClr val="dk1"/>
                          </a:solidFill>
                          <a:latin typeface="Droid Sans"/>
                          <a:ea typeface="Droid Sans"/>
                          <a:cs typeface="Droid Sans"/>
                          <a:sym typeface="Droid Sans"/>
                        </a:rPr>
                        <a:t>50</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110</a:t>
                      </a:r>
                      <a:r>
                        <a:rPr baseline="-25000" lang="en" sz="1800">
                          <a:latin typeface="Droid Sans"/>
                          <a:ea typeface="Droid Sans"/>
                          <a:cs typeface="Droid Sans"/>
                          <a:sym typeface="Droid Sans"/>
                        </a:rPr>
                        <a:t>b</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800">
                          <a:solidFill>
                            <a:schemeClr val="dk1"/>
                          </a:solidFill>
                          <a:latin typeface="Droid Sans"/>
                          <a:ea typeface="Droid Sans"/>
                          <a:cs typeface="Droid Sans"/>
                          <a:sym typeface="Droid Sans"/>
                        </a:rPr>
                        <a:t>80</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0</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50</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100</a:t>
                      </a:r>
                      <a:r>
                        <a:rPr baseline="-25000" lang="en" sz="1800">
                          <a:latin typeface="Droid Sans"/>
                          <a:ea typeface="Droid Sans"/>
                          <a:cs typeface="Droid Sans"/>
                          <a:sym typeface="Droid Sans"/>
                        </a:rPr>
                        <a:t>d</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80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150</a:t>
                      </a:r>
                      <a:r>
                        <a:rPr baseline="-25000" lang="en" sz="1800">
                          <a:latin typeface="Droid Sans"/>
                          <a:ea typeface="Droid Sans"/>
                          <a:cs typeface="Droid Sans"/>
                          <a:sym typeface="Droid Sans"/>
                        </a:rPr>
                        <a:t>d</a:t>
                      </a:r>
                      <a:endParaRPr baseline="-25000"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0</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50</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100</a:t>
                      </a:r>
                      <a:r>
                        <a:rPr baseline="-25000" lang="en" sz="1800">
                          <a:latin typeface="Droid Sans"/>
                          <a:ea typeface="Droid Sans"/>
                          <a:cs typeface="Droid Sans"/>
                          <a:sym typeface="Droid Sans"/>
                        </a:rPr>
                        <a:t>d</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80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140</a:t>
                      </a:r>
                      <a:r>
                        <a:rPr baseline="-25000" lang="en" sz="1800">
                          <a:latin typeface="Droid Sans"/>
                          <a:ea typeface="Droid Sans"/>
                          <a:cs typeface="Droid Sans"/>
                          <a:sym typeface="Droid Sans"/>
                        </a:rPr>
                        <a:t>c</a:t>
                      </a:r>
                      <a:endParaRPr baseline="-25000" sz="1800">
                        <a:latin typeface="Droid Sans"/>
                        <a:ea typeface="Droid Sans"/>
                        <a:cs typeface="Droid Sans"/>
                        <a:sym typeface="Droid Sans"/>
                      </a:endParaRPr>
                    </a:p>
                  </a:txBody>
                  <a:tcPr marT="91425" marB="91425" marR="91425" marL="91425">
                    <a:solidFill>
                      <a:srgbClr val="00FFFF"/>
                    </a:solidFill>
                  </a:tcPr>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A graph </a:t>
            </a:r>
            <a:r>
              <a:rPr i="1" lang="en"/>
              <a:t>G</a:t>
            </a:r>
            <a:r>
              <a:rPr lang="en"/>
              <a:t> groups together physical or conceptual entities. A graph is composed of:</a:t>
            </a:r>
            <a:endParaRPr/>
          </a:p>
          <a:p>
            <a:pPr indent="-381000" lvl="1" marL="914400" marR="0" rtl="0" algn="l">
              <a:lnSpc>
                <a:spcPct val="100000"/>
              </a:lnSpc>
              <a:spcBef>
                <a:spcPts val="0"/>
              </a:spcBef>
              <a:spcAft>
                <a:spcPts val="0"/>
              </a:spcAft>
              <a:buSzPts val="2400"/>
              <a:buChar char="◆"/>
            </a:pPr>
            <a:r>
              <a:rPr lang="en"/>
              <a:t>Vertices, nodes or points that represents each of the entities</a:t>
            </a:r>
            <a:endParaRPr/>
          </a:p>
          <a:p>
            <a:pPr indent="-381000" lvl="1" marL="914400" marR="0" rtl="0" algn="l">
              <a:lnSpc>
                <a:spcPct val="100000"/>
              </a:lnSpc>
              <a:spcBef>
                <a:spcPts val="0"/>
              </a:spcBef>
              <a:spcAft>
                <a:spcPts val="0"/>
              </a:spcAft>
              <a:buSzPts val="2400"/>
              <a:buChar char="◆"/>
            </a:pPr>
            <a:r>
              <a:rPr lang="en"/>
              <a:t>Edges, arcs or lines that represents relationships between nodes.</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A graph is denoted as </a:t>
            </a:r>
            <a:r>
              <a:rPr i="1" lang="en"/>
              <a:t>G = {V, A}</a:t>
            </a:r>
            <a:endParaRPr i="1"/>
          </a:p>
        </p:txBody>
      </p:sp>
      <p:sp>
        <p:nvSpPr>
          <p:cNvPr id="64" name="Google Shape;64;p1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Concepts &amp; definitions</a:t>
            </a:r>
            <a:endParaRPr/>
          </a:p>
        </p:txBody>
      </p:sp>
      <p:pic>
        <p:nvPicPr>
          <p:cNvPr id="65" name="Google Shape;65;p12"/>
          <p:cNvPicPr preferRelativeResize="0"/>
          <p:nvPr/>
        </p:nvPicPr>
        <p:blipFill>
          <a:blip r:embed="rId3">
            <a:alphaModFix/>
          </a:blip>
          <a:stretch>
            <a:fillRect/>
          </a:stretch>
        </p:blipFill>
        <p:spPr>
          <a:xfrm>
            <a:off x="6625325" y="4775175"/>
            <a:ext cx="2362200" cy="19431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5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pic>
        <p:nvPicPr>
          <p:cNvPr id="791" name="Google Shape;791;p57"/>
          <p:cNvPicPr preferRelativeResize="0"/>
          <p:nvPr/>
        </p:nvPicPr>
        <p:blipFill>
          <a:blip r:embed="rId3">
            <a:alphaModFix/>
          </a:blip>
          <a:stretch>
            <a:fillRect/>
          </a:stretch>
        </p:blipFill>
        <p:spPr>
          <a:xfrm>
            <a:off x="457188" y="1800225"/>
            <a:ext cx="4181475" cy="3257550"/>
          </a:xfrm>
          <a:prstGeom prst="rect">
            <a:avLst/>
          </a:prstGeom>
          <a:noFill/>
          <a:ln>
            <a:noFill/>
          </a:ln>
        </p:spPr>
      </p:pic>
      <p:graphicFrame>
        <p:nvGraphicFramePr>
          <p:cNvPr id="792" name="Google Shape;792;p57"/>
          <p:cNvGraphicFramePr/>
          <p:nvPr/>
        </p:nvGraphicFramePr>
        <p:xfrm>
          <a:off x="4827475" y="2095500"/>
          <a:ext cx="3000000" cy="3000000"/>
        </p:xfrm>
        <a:graphic>
          <a:graphicData uri="http://schemas.openxmlformats.org/drawingml/2006/table">
            <a:tbl>
              <a:tblPr>
                <a:noFill/>
                <a:tableStyleId>{1D4B8E77-8DC6-49F7-AA46-EE8F0AC8EC1D}</a:tableStyleId>
              </a:tblPr>
              <a:tblGrid>
                <a:gridCol w="652400"/>
                <a:gridCol w="652400"/>
                <a:gridCol w="652400"/>
                <a:gridCol w="652400"/>
                <a:gridCol w="652400"/>
                <a:gridCol w="652400"/>
              </a:tblGrid>
              <a:tr h="381000">
                <a:tc>
                  <a:txBody>
                    <a:bodyPr/>
                    <a:lstStyle/>
                    <a:p>
                      <a:pPr indent="0" lvl="0" marL="0" rtl="0" algn="ctr">
                        <a:spcBef>
                          <a:spcPts val="0"/>
                        </a:spcBef>
                        <a:spcAft>
                          <a:spcPts val="0"/>
                        </a:spcAft>
                        <a:buNone/>
                      </a:pPr>
                      <a:r>
                        <a:rPr lang="en" sz="1800">
                          <a:latin typeface="Droid Sans"/>
                          <a:ea typeface="Droid Sans"/>
                          <a:cs typeface="Droid Sans"/>
                          <a:sym typeface="Droid Sans"/>
                        </a:rPr>
                        <a:t>v</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e</a:t>
                      </a:r>
                      <a:endParaRPr sz="1800">
                        <a:latin typeface="Droid Sans"/>
                        <a:ea typeface="Droid Sans"/>
                        <a:cs typeface="Droid Sans"/>
                        <a:sym typeface="Droid Sans"/>
                      </a:endParaRPr>
                    </a:p>
                  </a:txBody>
                  <a:tcPr marT="91425" marB="91425" marR="91425" marL="91425">
                    <a:solidFill>
                      <a:srgbClr val="F3F3F3"/>
                    </a:solidFill>
                  </a:tcPr>
                </a:tc>
              </a:tr>
              <a:tr h="457175">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50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80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0</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50</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110</a:t>
                      </a:r>
                      <a:r>
                        <a:rPr baseline="-25000" lang="en" sz="1800">
                          <a:latin typeface="Droid Sans"/>
                          <a:ea typeface="Droid Sans"/>
                          <a:cs typeface="Droid Sans"/>
                          <a:sym typeface="Droid Sans"/>
                        </a:rPr>
                        <a:t>b</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80</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0</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50</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100</a:t>
                      </a:r>
                      <a:r>
                        <a:rPr baseline="-25000" lang="en" sz="1800">
                          <a:latin typeface="Droid Sans"/>
                          <a:ea typeface="Droid Sans"/>
                          <a:cs typeface="Droid Sans"/>
                          <a:sym typeface="Droid Sans"/>
                        </a:rPr>
                        <a:t>d</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80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150</a:t>
                      </a:r>
                      <a:r>
                        <a:rPr baseline="-25000" lang="en" sz="1800">
                          <a:latin typeface="Droid Sans"/>
                          <a:ea typeface="Droid Sans"/>
                          <a:cs typeface="Droid Sans"/>
                          <a:sym typeface="Droid Sans"/>
                        </a:rPr>
                        <a:t>d</a:t>
                      </a:r>
                      <a:endParaRPr baseline="-25000"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0</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50</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100</a:t>
                      </a:r>
                      <a:r>
                        <a:rPr baseline="-25000" lang="en" sz="1800">
                          <a:latin typeface="Droid Sans"/>
                          <a:ea typeface="Droid Sans"/>
                          <a:cs typeface="Droid Sans"/>
                          <a:sym typeface="Droid Sans"/>
                        </a:rPr>
                        <a:t>d</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80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140</a:t>
                      </a:r>
                      <a:r>
                        <a:rPr baseline="-25000" lang="en" sz="1800">
                          <a:latin typeface="Droid Sans"/>
                          <a:ea typeface="Droid Sans"/>
                          <a:cs typeface="Droid Sans"/>
                          <a:sym typeface="Droid Sans"/>
                        </a:rPr>
                        <a:t>c</a:t>
                      </a:r>
                      <a:endParaRPr baseline="-25000" sz="1800">
                        <a:latin typeface="Droid Sans"/>
                        <a:ea typeface="Droid Sans"/>
                        <a:cs typeface="Droid Sans"/>
                        <a:sym typeface="Droid Sans"/>
                      </a:endParaRPr>
                    </a:p>
                  </a:txBody>
                  <a:tcPr marT="91425" marB="91425" marR="91425" marL="91425">
                    <a:solidFill>
                      <a:srgbClr val="00FFFF"/>
                    </a:solidFill>
                  </a:tcPr>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bl>
          </a:graphicData>
        </a:graphic>
      </p:graphicFrame>
      <p:sp>
        <p:nvSpPr>
          <p:cNvPr id="793" name="Google Shape;793;p57"/>
          <p:cNvSpPr/>
          <p:nvPr/>
        </p:nvSpPr>
        <p:spPr>
          <a:xfrm>
            <a:off x="5200975" y="4928638"/>
            <a:ext cx="3540900" cy="1624800"/>
          </a:xfrm>
          <a:prstGeom prst="wedgeRoundRectCallout">
            <a:avLst>
              <a:gd fmla="val 21141" name="adj1"/>
              <a:gd fmla="val -68805"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What is the cheapest way to get from a to e?</a:t>
            </a:r>
            <a:endParaRPr b="1" sz="18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5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pic>
        <p:nvPicPr>
          <p:cNvPr id="799" name="Google Shape;799;p58"/>
          <p:cNvPicPr preferRelativeResize="0"/>
          <p:nvPr/>
        </p:nvPicPr>
        <p:blipFill>
          <a:blip r:embed="rId3">
            <a:alphaModFix/>
          </a:blip>
          <a:stretch>
            <a:fillRect/>
          </a:stretch>
        </p:blipFill>
        <p:spPr>
          <a:xfrm>
            <a:off x="457188" y="1800225"/>
            <a:ext cx="4181475" cy="3257550"/>
          </a:xfrm>
          <a:prstGeom prst="rect">
            <a:avLst/>
          </a:prstGeom>
          <a:noFill/>
          <a:ln>
            <a:noFill/>
          </a:ln>
        </p:spPr>
      </p:pic>
      <p:graphicFrame>
        <p:nvGraphicFramePr>
          <p:cNvPr id="800" name="Google Shape;800;p58"/>
          <p:cNvGraphicFramePr/>
          <p:nvPr/>
        </p:nvGraphicFramePr>
        <p:xfrm>
          <a:off x="4827475" y="2095500"/>
          <a:ext cx="3000000" cy="3000000"/>
        </p:xfrm>
        <a:graphic>
          <a:graphicData uri="http://schemas.openxmlformats.org/drawingml/2006/table">
            <a:tbl>
              <a:tblPr>
                <a:noFill/>
                <a:tableStyleId>{1D4B8E77-8DC6-49F7-AA46-EE8F0AC8EC1D}</a:tableStyleId>
              </a:tblPr>
              <a:tblGrid>
                <a:gridCol w="652400"/>
                <a:gridCol w="652400"/>
                <a:gridCol w="652400"/>
                <a:gridCol w="652400"/>
                <a:gridCol w="652400"/>
                <a:gridCol w="652400"/>
              </a:tblGrid>
              <a:tr h="381000">
                <a:tc>
                  <a:txBody>
                    <a:bodyPr/>
                    <a:lstStyle/>
                    <a:p>
                      <a:pPr indent="0" lvl="0" marL="0" rtl="0" algn="ctr">
                        <a:spcBef>
                          <a:spcPts val="0"/>
                        </a:spcBef>
                        <a:spcAft>
                          <a:spcPts val="0"/>
                        </a:spcAft>
                        <a:buNone/>
                      </a:pPr>
                      <a:r>
                        <a:rPr lang="en" sz="1800">
                          <a:latin typeface="Droid Sans"/>
                          <a:ea typeface="Droid Sans"/>
                          <a:cs typeface="Droid Sans"/>
                          <a:sym typeface="Droid Sans"/>
                        </a:rPr>
                        <a:t>v</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e</a:t>
                      </a:r>
                      <a:endParaRPr sz="1800">
                        <a:latin typeface="Droid Sans"/>
                        <a:ea typeface="Droid Sans"/>
                        <a:cs typeface="Droid Sans"/>
                        <a:sym typeface="Droid Sans"/>
                      </a:endParaRPr>
                    </a:p>
                  </a:txBody>
                  <a:tcPr marT="91425" marB="91425" marR="91425" marL="91425">
                    <a:solidFill>
                      <a:srgbClr val="F3F3F3"/>
                    </a:solidFill>
                  </a:tcPr>
                </a:tc>
              </a:tr>
              <a:tr h="457175">
                <a:tc>
                  <a:txBody>
                    <a:bodyPr/>
                    <a:lstStyle/>
                    <a:p>
                      <a:pPr indent="0" lvl="0" marL="0" rtl="0" algn="ctr">
                        <a:spcBef>
                          <a:spcPts val="0"/>
                        </a:spcBef>
                        <a:spcAft>
                          <a:spcPts val="0"/>
                        </a:spcAft>
                        <a:buNone/>
                      </a:pPr>
                      <a:r>
                        <a:rPr lang="en" sz="1800">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50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latin typeface="Droid Sans"/>
                          <a:ea typeface="Droid Sans"/>
                          <a:cs typeface="Droid Sans"/>
                          <a:sym typeface="Droid Sans"/>
                        </a:rPr>
                        <a:t>80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rPr lang="en" sz="1800">
                          <a:latin typeface="Droid Sans"/>
                          <a:ea typeface="Droid Sans"/>
                          <a:cs typeface="Droid Sans"/>
                          <a:sym typeface="Droid Sans"/>
                        </a:rPr>
                        <a:t>b</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0</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50</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110</a:t>
                      </a:r>
                      <a:r>
                        <a:rPr baseline="-25000" lang="en" sz="1800">
                          <a:latin typeface="Droid Sans"/>
                          <a:ea typeface="Droid Sans"/>
                          <a:cs typeface="Droid Sans"/>
                          <a:sym typeface="Droid Sans"/>
                        </a:rPr>
                        <a:t>b</a:t>
                      </a:r>
                      <a:endParaRPr baseline="-25000"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80</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rPr lang="en" sz="1800">
                          <a:latin typeface="Droid Sans"/>
                          <a:ea typeface="Droid Sans"/>
                          <a:cs typeface="Droid Sans"/>
                          <a:sym typeface="Droid Sans"/>
                        </a:rPr>
                        <a:t>d</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0</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50</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100</a:t>
                      </a:r>
                      <a:r>
                        <a:rPr baseline="-25000" lang="en" sz="1800">
                          <a:latin typeface="Droid Sans"/>
                          <a:ea typeface="Droid Sans"/>
                          <a:cs typeface="Droid Sans"/>
                          <a:sym typeface="Droid Sans"/>
                        </a:rPr>
                        <a:t>d</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80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150</a:t>
                      </a:r>
                      <a:r>
                        <a:rPr baseline="-25000" lang="en" sz="1800">
                          <a:latin typeface="Droid Sans"/>
                          <a:ea typeface="Droid Sans"/>
                          <a:cs typeface="Droid Sans"/>
                          <a:sym typeface="Droid Sans"/>
                        </a:rPr>
                        <a:t>d</a:t>
                      </a:r>
                      <a:endParaRPr baseline="-25000"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rPr lang="en" sz="1800">
                          <a:latin typeface="Droid Sans"/>
                          <a:ea typeface="Droid Sans"/>
                          <a:cs typeface="Droid Sans"/>
                          <a:sym typeface="Droid Sans"/>
                        </a:rPr>
                        <a:t>c</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0</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solidFill>
                            <a:schemeClr val="dk1"/>
                          </a:solidFill>
                          <a:latin typeface="Droid Sans"/>
                          <a:ea typeface="Droid Sans"/>
                          <a:cs typeface="Droid Sans"/>
                          <a:sym typeface="Droid Sans"/>
                        </a:rPr>
                        <a:t>50</a:t>
                      </a:r>
                      <a:r>
                        <a:rPr baseline="-25000" lang="en" sz="1800">
                          <a:solidFill>
                            <a:schemeClr val="dk1"/>
                          </a:solidFill>
                          <a:latin typeface="Droid Sans"/>
                          <a:ea typeface="Droid Sans"/>
                          <a:cs typeface="Droid Sans"/>
                          <a:sym typeface="Droid Sans"/>
                        </a:rPr>
                        <a:t>a</a:t>
                      </a:r>
                      <a:endParaRPr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100</a:t>
                      </a:r>
                      <a:r>
                        <a:rPr baseline="-25000" lang="en" sz="1800">
                          <a:latin typeface="Droid Sans"/>
                          <a:ea typeface="Droid Sans"/>
                          <a:cs typeface="Droid Sans"/>
                          <a:sym typeface="Droid Sans"/>
                        </a:rPr>
                        <a:t>d</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80</a:t>
                      </a:r>
                      <a:r>
                        <a:rPr baseline="-25000" lang="en" sz="1800">
                          <a:latin typeface="Droid Sans"/>
                          <a:ea typeface="Droid Sans"/>
                          <a:cs typeface="Droid Sans"/>
                          <a:sym typeface="Droid Sans"/>
                        </a:rPr>
                        <a:t>a</a:t>
                      </a:r>
                      <a:endParaRPr baseline="-25000" sz="1800">
                        <a:latin typeface="Droid Sans"/>
                        <a:ea typeface="Droid Sans"/>
                        <a:cs typeface="Droid Sans"/>
                        <a:sym typeface="Droid Sans"/>
                      </a:endParaRPr>
                    </a:p>
                  </a:txBody>
                  <a:tcPr marT="91425" marB="91425" marR="91425" marL="91425">
                    <a:solidFill>
                      <a:srgbClr val="00FFFF"/>
                    </a:solidFill>
                  </a:tcPr>
                </a:tc>
                <a:tc>
                  <a:txBody>
                    <a:bodyPr/>
                    <a:lstStyle/>
                    <a:p>
                      <a:pPr indent="0" lvl="0" marL="0" rtl="0" algn="ctr">
                        <a:spcBef>
                          <a:spcPts val="0"/>
                        </a:spcBef>
                        <a:spcAft>
                          <a:spcPts val="0"/>
                        </a:spcAft>
                        <a:buNone/>
                      </a:pPr>
                      <a:r>
                        <a:rPr lang="en" sz="1800">
                          <a:latin typeface="Droid Sans"/>
                          <a:ea typeface="Droid Sans"/>
                          <a:cs typeface="Droid Sans"/>
                          <a:sym typeface="Droid Sans"/>
                        </a:rPr>
                        <a:t>140</a:t>
                      </a:r>
                      <a:r>
                        <a:rPr baseline="-25000" lang="en" sz="1800">
                          <a:latin typeface="Droid Sans"/>
                          <a:ea typeface="Droid Sans"/>
                          <a:cs typeface="Droid Sans"/>
                          <a:sym typeface="Droid Sans"/>
                        </a:rPr>
                        <a:t>c</a:t>
                      </a:r>
                      <a:endParaRPr baseline="-25000" sz="1800">
                        <a:latin typeface="Droid Sans"/>
                        <a:ea typeface="Droid Sans"/>
                        <a:cs typeface="Droid Sans"/>
                        <a:sym typeface="Droid Sans"/>
                      </a:endParaRPr>
                    </a:p>
                  </a:txBody>
                  <a:tcPr marT="91425" marB="91425" marR="91425" marL="91425">
                    <a:solidFill>
                      <a:srgbClr val="00FFFF"/>
                    </a:solidFill>
                  </a:tcPr>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r h="457175">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t/>
                      </a:r>
                      <a:endParaRPr sz="1800">
                        <a:latin typeface="Droid Sans"/>
                        <a:ea typeface="Droid Sans"/>
                        <a:cs typeface="Droid Sans"/>
                        <a:sym typeface="Droid Sans"/>
                      </a:endParaRPr>
                    </a:p>
                  </a:txBody>
                  <a:tcPr marT="91425" marB="91425" marR="91425" marL="91425"/>
                </a:tc>
              </a:tr>
            </a:tbl>
          </a:graphicData>
        </a:graphic>
      </p:graphicFrame>
      <p:sp>
        <p:nvSpPr>
          <p:cNvPr id="801" name="Google Shape;801;p58"/>
          <p:cNvSpPr/>
          <p:nvPr/>
        </p:nvSpPr>
        <p:spPr>
          <a:xfrm flipH="1">
            <a:off x="7260669" y="4358800"/>
            <a:ext cx="1220031" cy="287995"/>
          </a:xfrm>
          <a:custGeom>
            <a:rect b="b" l="l" r="r" t="t"/>
            <a:pathLst>
              <a:path extrusionOk="0" h="17204" w="55907">
                <a:moveTo>
                  <a:pt x="0" y="7107"/>
                </a:moveTo>
                <a:cubicBezTo>
                  <a:pt x="4659" y="8765"/>
                  <a:pt x="18636" y="18241"/>
                  <a:pt x="27954" y="17056"/>
                </a:cubicBezTo>
                <a:cubicBezTo>
                  <a:pt x="37272" y="15872"/>
                  <a:pt x="51248" y="2843"/>
                  <a:pt x="55907" y="0"/>
                </a:cubicBezTo>
              </a:path>
            </a:pathLst>
          </a:custGeom>
          <a:noFill/>
          <a:ln cap="flat" cmpd="sng" w="28575">
            <a:solidFill>
              <a:srgbClr val="FF0000"/>
            </a:solidFill>
            <a:prstDash val="solid"/>
            <a:round/>
            <a:headEnd len="med" w="med" type="none"/>
            <a:tailEnd len="med" w="med" type="stealth"/>
          </a:ln>
        </p:spPr>
      </p:sp>
      <p:sp>
        <p:nvSpPr>
          <p:cNvPr id="802" name="Google Shape;802;p58"/>
          <p:cNvSpPr/>
          <p:nvPr/>
        </p:nvSpPr>
        <p:spPr>
          <a:xfrm>
            <a:off x="7331775" y="3905739"/>
            <a:ext cx="533025" cy="168775"/>
          </a:xfrm>
          <a:custGeom>
            <a:rect b="b" l="l" r="r" t="t"/>
            <a:pathLst>
              <a:path extrusionOk="0" h="6751" w="21321">
                <a:moveTo>
                  <a:pt x="0" y="6751"/>
                </a:moveTo>
                <a:cubicBezTo>
                  <a:pt x="1421" y="5646"/>
                  <a:pt x="4975" y="592"/>
                  <a:pt x="8528" y="118"/>
                </a:cubicBezTo>
                <a:cubicBezTo>
                  <a:pt x="12082" y="-356"/>
                  <a:pt x="19189" y="3276"/>
                  <a:pt x="21321" y="3908"/>
                </a:cubicBezTo>
              </a:path>
            </a:pathLst>
          </a:custGeom>
          <a:noFill/>
          <a:ln cap="flat" cmpd="sng" w="28575">
            <a:solidFill>
              <a:srgbClr val="FF0000"/>
            </a:solidFill>
            <a:prstDash val="solid"/>
            <a:round/>
            <a:headEnd len="med" w="med" type="none"/>
            <a:tailEnd len="med" w="med" type="stealth"/>
          </a:ln>
        </p:spPr>
      </p:sp>
      <p:sp>
        <p:nvSpPr>
          <p:cNvPr id="803" name="Google Shape;803;p58"/>
          <p:cNvSpPr/>
          <p:nvPr/>
        </p:nvSpPr>
        <p:spPr>
          <a:xfrm>
            <a:off x="5934125" y="1913605"/>
            <a:ext cx="2108325" cy="2113550"/>
          </a:xfrm>
          <a:custGeom>
            <a:rect b="b" l="l" r="r" t="t"/>
            <a:pathLst>
              <a:path extrusionOk="0" h="84542" w="84333">
                <a:moveTo>
                  <a:pt x="84333" y="84542"/>
                </a:moveTo>
                <a:cubicBezTo>
                  <a:pt x="79832" y="70723"/>
                  <a:pt x="71384" y="10790"/>
                  <a:pt x="57328" y="1630"/>
                </a:cubicBezTo>
                <a:cubicBezTo>
                  <a:pt x="43273" y="-7530"/>
                  <a:pt x="9555" y="24924"/>
                  <a:pt x="0" y="29583"/>
                </a:cubicBezTo>
              </a:path>
            </a:pathLst>
          </a:custGeom>
          <a:noFill/>
          <a:ln cap="flat" cmpd="sng" w="28575">
            <a:solidFill>
              <a:srgbClr val="FF0000"/>
            </a:solidFill>
            <a:prstDash val="solid"/>
            <a:round/>
            <a:headEnd len="med" w="med" type="none"/>
            <a:tailEnd len="med" w="med" type="stealth"/>
          </a:ln>
        </p:spPr>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5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sp>
        <p:nvSpPr>
          <p:cNvPr id="809" name="Google Shape;809;p59"/>
          <p:cNvSpPr txBox="1"/>
          <p:nvPr>
            <p:ph idx="1" type="body"/>
          </p:nvPr>
        </p:nvSpPr>
        <p:spPr>
          <a:xfrm>
            <a:off x="164275" y="1600200"/>
            <a:ext cx="8979600" cy="4967700"/>
          </a:xfrm>
          <a:prstGeom prst="rect">
            <a:avLst/>
          </a:prstGeom>
        </p:spPr>
        <p:txBody>
          <a:bodyPr anchorCtr="0" anchor="t" bIns="91425" lIns="91425" spcFirstLastPara="1" rIns="91425" wrap="square" tIns="91425">
            <a:noAutofit/>
          </a:bodyPr>
          <a:lstStyle/>
          <a:p>
            <a:pPr indent="0" lvl="0" marL="0" marR="101600" rtl="0" algn="l">
              <a:lnSpc>
                <a:spcPct val="115000"/>
              </a:lnSpc>
              <a:spcBef>
                <a:spcPts val="0"/>
              </a:spcBef>
              <a:spcAft>
                <a:spcPts val="0"/>
              </a:spcAft>
              <a:buNone/>
            </a:pPr>
            <a:r>
              <a:rPr lang="en" sz="1100">
                <a:highlight>
                  <a:srgbClr val="F5F5F5"/>
                </a:highlight>
                <a:latin typeface="Consolas"/>
                <a:ea typeface="Consolas"/>
                <a:cs typeface="Consolas"/>
                <a:sym typeface="Consolas"/>
              </a:rPr>
              <a:t>Foreach node set distance[node] = HIGH</a:t>
            </a:r>
            <a:br>
              <a:rPr lang="en" sz="1100">
                <a:highlight>
                  <a:srgbClr val="F5F5F5"/>
                </a:highlight>
                <a:latin typeface="Consolas"/>
                <a:ea typeface="Consolas"/>
                <a:cs typeface="Consolas"/>
                <a:sym typeface="Consolas"/>
              </a:rPr>
            </a:br>
            <a:r>
              <a:rPr lang="en" sz="1100">
                <a:highlight>
                  <a:srgbClr val="F5F5F5"/>
                </a:highlight>
                <a:latin typeface="Consolas"/>
                <a:ea typeface="Consolas"/>
                <a:cs typeface="Consolas"/>
                <a:sym typeface="Consolas"/>
              </a:rPr>
              <a:t>SettledNodes = empty</a:t>
            </a:r>
            <a:br>
              <a:rPr lang="en" sz="1100">
                <a:highlight>
                  <a:srgbClr val="F5F5F5"/>
                </a:highlight>
                <a:latin typeface="Consolas"/>
                <a:ea typeface="Consolas"/>
                <a:cs typeface="Consolas"/>
                <a:sym typeface="Consolas"/>
              </a:rPr>
            </a:br>
            <a:r>
              <a:rPr lang="en" sz="1100">
                <a:highlight>
                  <a:srgbClr val="F5F5F5"/>
                </a:highlight>
                <a:latin typeface="Consolas"/>
                <a:ea typeface="Consolas"/>
                <a:cs typeface="Consolas"/>
                <a:sym typeface="Consolas"/>
              </a:rPr>
              <a:t>UnSettledNodes = empty</a:t>
            </a:r>
            <a:br>
              <a:rPr lang="en" sz="1100">
                <a:highlight>
                  <a:srgbClr val="F5F5F5"/>
                </a:highlight>
                <a:latin typeface="Consolas"/>
                <a:ea typeface="Consolas"/>
                <a:cs typeface="Consolas"/>
                <a:sym typeface="Consolas"/>
              </a:rPr>
            </a:br>
            <a:br>
              <a:rPr lang="en" sz="1100">
                <a:highlight>
                  <a:srgbClr val="F5F5F5"/>
                </a:highlight>
                <a:latin typeface="Consolas"/>
                <a:ea typeface="Consolas"/>
                <a:cs typeface="Consolas"/>
                <a:sym typeface="Consolas"/>
              </a:rPr>
            </a:br>
            <a:r>
              <a:rPr lang="en" sz="1100">
                <a:highlight>
                  <a:srgbClr val="F5F5F5"/>
                </a:highlight>
                <a:latin typeface="Consolas"/>
                <a:ea typeface="Consolas"/>
                <a:cs typeface="Consolas"/>
                <a:sym typeface="Consolas"/>
              </a:rPr>
              <a:t>Add sourceNode to UnSettledNodes</a:t>
            </a:r>
            <a:br>
              <a:rPr lang="en" sz="1100">
                <a:highlight>
                  <a:srgbClr val="F5F5F5"/>
                </a:highlight>
                <a:latin typeface="Consolas"/>
                <a:ea typeface="Consolas"/>
                <a:cs typeface="Consolas"/>
                <a:sym typeface="Consolas"/>
              </a:rPr>
            </a:br>
            <a:r>
              <a:rPr lang="en" sz="1100">
                <a:highlight>
                  <a:srgbClr val="F5F5F5"/>
                </a:highlight>
                <a:latin typeface="Consolas"/>
                <a:ea typeface="Consolas"/>
                <a:cs typeface="Consolas"/>
                <a:sym typeface="Consolas"/>
              </a:rPr>
              <a:t>distance[sourceNode]= 0</a:t>
            </a:r>
            <a:br>
              <a:rPr lang="en" sz="1100">
                <a:highlight>
                  <a:srgbClr val="F5F5F5"/>
                </a:highlight>
                <a:latin typeface="Consolas"/>
                <a:ea typeface="Consolas"/>
                <a:cs typeface="Consolas"/>
                <a:sym typeface="Consolas"/>
              </a:rPr>
            </a:br>
            <a:r>
              <a:rPr b="1" lang="en" sz="1100">
                <a:solidFill>
                  <a:srgbClr val="7F0055"/>
                </a:solidFill>
                <a:highlight>
                  <a:srgbClr val="F5F5F5"/>
                </a:highlight>
                <a:latin typeface="Consolas"/>
                <a:ea typeface="Consolas"/>
                <a:cs typeface="Consolas"/>
                <a:sym typeface="Consolas"/>
              </a:rPr>
              <a:t>while</a:t>
            </a:r>
            <a:r>
              <a:rPr lang="en" sz="1100">
                <a:highlight>
                  <a:srgbClr val="F5F5F5"/>
                </a:highlight>
                <a:latin typeface="Consolas"/>
                <a:ea typeface="Consolas"/>
                <a:cs typeface="Consolas"/>
                <a:sym typeface="Consolas"/>
              </a:rPr>
              <a:t> (UnSettledNodes is not empty) {</a:t>
            </a:r>
            <a:br>
              <a:rPr lang="en" sz="1100">
                <a:highlight>
                  <a:srgbClr val="F5F5F5"/>
                </a:highlight>
                <a:latin typeface="Consolas"/>
                <a:ea typeface="Consolas"/>
                <a:cs typeface="Consolas"/>
                <a:sym typeface="Consolas"/>
              </a:rPr>
            </a:br>
            <a:r>
              <a:rPr lang="en" sz="1100">
                <a:highlight>
                  <a:srgbClr val="F5F5F5"/>
                </a:highlight>
                <a:latin typeface="Consolas"/>
                <a:ea typeface="Consolas"/>
                <a:cs typeface="Consolas"/>
                <a:sym typeface="Consolas"/>
              </a:rPr>
              <a:t>  evaluationNode = getNodeWithLowestDistance(UnSettledNodes)</a:t>
            </a:r>
            <a:br>
              <a:rPr lang="en" sz="1100">
                <a:highlight>
                  <a:srgbClr val="F5F5F5"/>
                </a:highlight>
                <a:latin typeface="Consolas"/>
                <a:ea typeface="Consolas"/>
                <a:cs typeface="Consolas"/>
                <a:sym typeface="Consolas"/>
              </a:rPr>
            </a:br>
            <a:r>
              <a:rPr lang="en" sz="1100">
                <a:highlight>
                  <a:srgbClr val="F5F5F5"/>
                </a:highlight>
                <a:latin typeface="Consolas"/>
                <a:ea typeface="Consolas"/>
                <a:cs typeface="Consolas"/>
                <a:sym typeface="Consolas"/>
              </a:rPr>
              <a:t>  remove evaluationNode from UnSettledNodes </a:t>
            </a:r>
            <a:br>
              <a:rPr lang="en" sz="1100">
                <a:highlight>
                  <a:srgbClr val="F5F5F5"/>
                </a:highlight>
                <a:latin typeface="Consolas"/>
                <a:ea typeface="Consolas"/>
                <a:cs typeface="Consolas"/>
                <a:sym typeface="Consolas"/>
              </a:rPr>
            </a:br>
            <a:r>
              <a:rPr lang="en" sz="1100">
                <a:highlight>
                  <a:srgbClr val="F5F5F5"/>
                </a:highlight>
                <a:latin typeface="Consolas"/>
                <a:ea typeface="Consolas"/>
                <a:cs typeface="Consolas"/>
                <a:sym typeface="Consolas"/>
              </a:rPr>
              <a:t>    add evaluationNode to SettledNodes</a:t>
            </a:r>
            <a:br>
              <a:rPr lang="en" sz="1100">
                <a:highlight>
                  <a:srgbClr val="F5F5F5"/>
                </a:highlight>
                <a:latin typeface="Consolas"/>
                <a:ea typeface="Consolas"/>
                <a:cs typeface="Consolas"/>
                <a:sym typeface="Consolas"/>
              </a:rPr>
            </a:br>
            <a:r>
              <a:rPr lang="en" sz="1100">
                <a:highlight>
                  <a:srgbClr val="F5F5F5"/>
                </a:highlight>
                <a:latin typeface="Consolas"/>
                <a:ea typeface="Consolas"/>
                <a:cs typeface="Consolas"/>
                <a:sym typeface="Consolas"/>
              </a:rPr>
              <a:t>    evaluatedNeighbors(evaluationNode)</a:t>
            </a:r>
            <a:br>
              <a:rPr lang="en" sz="1100">
                <a:highlight>
                  <a:srgbClr val="F5F5F5"/>
                </a:highlight>
                <a:latin typeface="Consolas"/>
                <a:ea typeface="Consolas"/>
                <a:cs typeface="Consolas"/>
                <a:sym typeface="Consolas"/>
              </a:rPr>
            </a:br>
            <a:r>
              <a:rPr lang="en" sz="1100">
                <a:highlight>
                  <a:srgbClr val="F5F5F5"/>
                </a:highlight>
                <a:latin typeface="Consolas"/>
                <a:ea typeface="Consolas"/>
                <a:cs typeface="Consolas"/>
                <a:sym typeface="Consolas"/>
              </a:rPr>
              <a:t>}</a:t>
            </a:r>
            <a:br>
              <a:rPr lang="en" sz="1100">
                <a:highlight>
                  <a:srgbClr val="F5F5F5"/>
                </a:highlight>
                <a:latin typeface="Consolas"/>
                <a:ea typeface="Consolas"/>
                <a:cs typeface="Consolas"/>
                <a:sym typeface="Consolas"/>
              </a:rPr>
            </a:br>
            <a:r>
              <a:rPr lang="en" sz="1100">
                <a:highlight>
                  <a:srgbClr val="F5F5F5"/>
                </a:highlight>
                <a:latin typeface="Consolas"/>
                <a:ea typeface="Consolas"/>
                <a:cs typeface="Consolas"/>
                <a:sym typeface="Consolas"/>
              </a:rPr>
              <a:t>getNodeWithLowestDistance(UnSettledNodes){</a:t>
            </a:r>
            <a:br>
              <a:rPr lang="en" sz="1100">
                <a:highlight>
                  <a:srgbClr val="F5F5F5"/>
                </a:highlight>
                <a:latin typeface="Consolas"/>
                <a:ea typeface="Consolas"/>
                <a:cs typeface="Consolas"/>
                <a:sym typeface="Consolas"/>
              </a:rPr>
            </a:br>
            <a:r>
              <a:rPr lang="en" sz="1100">
                <a:highlight>
                  <a:srgbClr val="F5F5F5"/>
                </a:highlight>
                <a:latin typeface="Consolas"/>
                <a:ea typeface="Consolas"/>
                <a:cs typeface="Consolas"/>
                <a:sym typeface="Consolas"/>
              </a:rPr>
              <a:t>  find the node with the lowest distance in UnSettledNodes and </a:t>
            </a:r>
            <a:r>
              <a:rPr b="1" lang="en" sz="1100">
                <a:solidFill>
                  <a:srgbClr val="7F0055"/>
                </a:solidFill>
                <a:highlight>
                  <a:srgbClr val="F5F5F5"/>
                </a:highlight>
                <a:latin typeface="Consolas"/>
                <a:ea typeface="Consolas"/>
                <a:cs typeface="Consolas"/>
                <a:sym typeface="Consolas"/>
              </a:rPr>
              <a:t>return</a:t>
            </a:r>
            <a:r>
              <a:rPr lang="en" sz="1100">
                <a:highlight>
                  <a:srgbClr val="F5F5F5"/>
                </a:highlight>
                <a:latin typeface="Consolas"/>
                <a:ea typeface="Consolas"/>
                <a:cs typeface="Consolas"/>
                <a:sym typeface="Consolas"/>
              </a:rPr>
              <a:t> it </a:t>
            </a:r>
            <a:br>
              <a:rPr lang="en" sz="1100">
                <a:highlight>
                  <a:srgbClr val="F5F5F5"/>
                </a:highlight>
                <a:latin typeface="Consolas"/>
                <a:ea typeface="Consolas"/>
                <a:cs typeface="Consolas"/>
                <a:sym typeface="Consolas"/>
              </a:rPr>
            </a:br>
            <a:r>
              <a:rPr lang="en" sz="1100">
                <a:highlight>
                  <a:srgbClr val="F5F5F5"/>
                </a:highlight>
                <a:latin typeface="Consolas"/>
                <a:ea typeface="Consolas"/>
                <a:cs typeface="Consolas"/>
                <a:sym typeface="Consolas"/>
              </a:rPr>
              <a:t>}</a:t>
            </a:r>
            <a:br>
              <a:rPr lang="en" sz="1100">
                <a:highlight>
                  <a:srgbClr val="F5F5F5"/>
                </a:highlight>
                <a:latin typeface="Consolas"/>
                <a:ea typeface="Consolas"/>
                <a:cs typeface="Consolas"/>
                <a:sym typeface="Consolas"/>
              </a:rPr>
            </a:br>
            <a:r>
              <a:rPr lang="en" sz="1100">
                <a:highlight>
                  <a:srgbClr val="F5F5F5"/>
                </a:highlight>
                <a:latin typeface="Consolas"/>
                <a:ea typeface="Consolas"/>
                <a:cs typeface="Consolas"/>
                <a:sym typeface="Consolas"/>
              </a:rPr>
              <a:t>evaluatedNeighbors(evaluationNode){</a:t>
            </a:r>
            <a:br>
              <a:rPr lang="en" sz="1100">
                <a:highlight>
                  <a:srgbClr val="F5F5F5"/>
                </a:highlight>
                <a:latin typeface="Consolas"/>
                <a:ea typeface="Consolas"/>
                <a:cs typeface="Consolas"/>
                <a:sym typeface="Consolas"/>
              </a:rPr>
            </a:br>
            <a:r>
              <a:rPr lang="en" sz="1100">
                <a:highlight>
                  <a:srgbClr val="F5F5F5"/>
                </a:highlight>
                <a:latin typeface="Consolas"/>
                <a:ea typeface="Consolas"/>
                <a:cs typeface="Consolas"/>
                <a:sym typeface="Consolas"/>
              </a:rPr>
              <a:t>  Foreach destinationNode which can be reached via an edge from evaluationNode AND which is not in SettledNodes {</a:t>
            </a:r>
            <a:br>
              <a:rPr lang="en" sz="1100">
                <a:highlight>
                  <a:srgbClr val="F5F5F5"/>
                </a:highlight>
                <a:latin typeface="Consolas"/>
                <a:ea typeface="Consolas"/>
                <a:cs typeface="Consolas"/>
                <a:sym typeface="Consolas"/>
              </a:rPr>
            </a:br>
            <a:r>
              <a:rPr lang="en" sz="1100">
                <a:highlight>
                  <a:srgbClr val="F5F5F5"/>
                </a:highlight>
                <a:latin typeface="Consolas"/>
                <a:ea typeface="Consolas"/>
                <a:cs typeface="Consolas"/>
                <a:sym typeface="Consolas"/>
              </a:rPr>
              <a:t>    edgeDistance = getDistance(edge(evaluationNode, destinationNode))</a:t>
            </a:r>
            <a:br>
              <a:rPr lang="en" sz="1100">
                <a:highlight>
                  <a:srgbClr val="F5F5F5"/>
                </a:highlight>
                <a:latin typeface="Consolas"/>
                <a:ea typeface="Consolas"/>
                <a:cs typeface="Consolas"/>
                <a:sym typeface="Consolas"/>
              </a:rPr>
            </a:br>
            <a:r>
              <a:rPr lang="en" sz="1100">
                <a:highlight>
                  <a:srgbClr val="F5F5F5"/>
                </a:highlight>
                <a:latin typeface="Consolas"/>
                <a:ea typeface="Consolas"/>
                <a:cs typeface="Consolas"/>
                <a:sym typeface="Consolas"/>
              </a:rPr>
              <a:t>    newDistance = distance[evaluationNode] + edgeDistance</a:t>
            </a:r>
            <a:br>
              <a:rPr lang="en" sz="1100">
                <a:highlight>
                  <a:srgbClr val="F5F5F5"/>
                </a:highlight>
                <a:latin typeface="Consolas"/>
                <a:ea typeface="Consolas"/>
                <a:cs typeface="Consolas"/>
                <a:sym typeface="Consolas"/>
              </a:rPr>
            </a:br>
            <a:r>
              <a:rPr lang="en" sz="1100">
                <a:highlight>
                  <a:srgbClr val="F5F5F5"/>
                </a:highlight>
                <a:latin typeface="Consolas"/>
                <a:ea typeface="Consolas"/>
                <a:cs typeface="Consolas"/>
                <a:sym typeface="Consolas"/>
              </a:rPr>
              <a:t>    </a:t>
            </a:r>
            <a:r>
              <a:rPr b="1" lang="en" sz="1100">
                <a:solidFill>
                  <a:srgbClr val="7F0055"/>
                </a:solidFill>
                <a:highlight>
                  <a:srgbClr val="F5F5F5"/>
                </a:highlight>
                <a:latin typeface="Consolas"/>
                <a:ea typeface="Consolas"/>
                <a:cs typeface="Consolas"/>
                <a:sym typeface="Consolas"/>
              </a:rPr>
              <a:t>if</a:t>
            </a:r>
            <a:r>
              <a:rPr lang="en" sz="1100">
                <a:highlight>
                  <a:srgbClr val="F5F5F5"/>
                </a:highlight>
                <a:latin typeface="Consolas"/>
                <a:ea typeface="Consolas"/>
                <a:cs typeface="Consolas"/>
                <a:sym typeface="Consolas"/>
              </a:rPr>
              <a:t> (distance[destinationNode]  &gt; newDistance) {</a:t>
            </a:r>
            <a:br>
              <a:rPr lang="en" sz="1100">
                <a:highlight>
                  <a:srgbClr val="F5F5F5"/>
                </a:highlight>
                <a:latin typeface="Consolas"/>
                <a:ea typeface="Consolas"/>
                <a:cs typeface="Consolas"/>
                <a:sym typeface="Consolas"/>
              </a:rPr>
            </a:br>
            <a:r>
              <a:rPr lang="en" sz="1100">
                <a:highlight>
                  <a:srgbClr val="F5F5F5"/>
                </a:highlight>
                <a:latin typeface="Consolas"/>
                <a:ea typeface="Consolas"/>
                <a:cs typeface="Consolas"/>
                <a:sym typeface="Consolas"/>
              </a:rPr>
              <a:t>      distance[destinationNode]  = newDistance </a:t>
            </a:r>
            <a:endParaRPr sz="1100">
              <a:highlight>
                <a:srgbClr val="F5F5F5"/>
              </a:highlight>
              <a:latin typeface="Consolas"/>
              <a:ea typeface="Consolas"/>
              <a:cs typeface="Consolas"/>
              <a:sym typeface="Consolas"/>
            </a:endParaRPr>
          </a:p>
          <a:p>
            <a:pPr indent="0" lvl="0" marL="0" marR="101600" rtl="0" algn="l">
              <a:lnSpc>
                <a:spcPct val="115000"/>
              </a:lnSpc>
              <a:spcBef>
                <a:spcPts val="0"/>
              </a:spcBef>
              <a:spcAft>
                <a:spcPts val="0"/>
              </a:spcAft>
              <a:buNone/>
            </a:pPr>
            <a:r>
              <a:rPr lang="en" sz="1100">
                <a:highlight>
                  <a:srgbClr val="F5F5F5"/>
                </a:highlight>
                <a:latin typeface="Consolas"/>
                <a:ea typeface="Consolas"/>
                <a:cs typeface="Consolas"/>
                <a:sym typeface="Consolas"/>
              </a:rPr>
              <a:t>    evaluation.predecessor = evaluationNode</a:t>
            </a:r>
            <a:br>
              <a:rPr lang="en" sz="1100">
                <a:highlight>
                  <a:srgbClr val="F5F5F5"/>
                </a:highlight>
                <a:latin typeface="Consolas"/>
                <a:ea typeface="Consolas"/>
                <a:cs typeface="Consolas"/>
                <a:sym typeface="Consolas"/>
              </a:rPr>
            </a:br>
            <a:r>
              <a:rPr lang="en" sz="1100">
                <a:highlight>
                  <a:srgbClr val="F5F5F5"/>
                </a:highlight>
                <a:latin typeface="Consolas"/>
                <a:ea typeface="Consolas"/>
                <a:cs typeface="Consolas"/>
                <a:sym typeface="Consolas"/>
              </a:rPr>
              <a:t>      add destinationNode to UnSettledNodes</a:t>
            </a:r>
            <a:br>
              <a:rPr lang="en" sz="1100">
                <a:highlight>
                  <a:srgbClr val="F5F5F5"/>
                </a:highlight>
                <a:latin typeface="Consolas"/>
                <a:ea typeface="Consolas"/>
                <a:cs typeface="Consolas"/>
                <a:sym typeface="Consolas"/>
              </a:rPr>
            </a:br>
            <a:r>
              <a:rPr lang="en" sz="1100">
                <a:highlight>
                  <a:srgbClr val="F5F5F5"/>
                </a:highlight>
                <a:latin typeface="Consolas"/>
                <a:ea typeface="Consolas"/>
                <a:cs typeface="Consolas"/>
                <a:sym typeface="Consolas"/>
              </a:rPr>
              <a:t>    }</a:t>
            </a:r>
            <a:br>
              <a:rPr lang="en" sz="1100">
                <a:highlight>
                  <a:srgbClr val="F5F5F5"/>
                </a:highlight>
                <a:latin typeface="Consolas"/>
                <a:ea typeface="Consolas"/>
                <a:cs typeface="Consolas"/>
                <a:sym typeface="Consolas"/>
              </a:rPr>
            </a:br>
            <a:r>
              <a:rPr lang="en" sz="1100">
                <a:highlight>
                  <a:srgbClr val="F5F5F5"/>
                </a:highlight>
                <a:latin typeface="Consolas"/>
                <a:ea typeface="Consolas"/>
                <a:cs typeface="Consolas"/>
                <a:sym typeface="Consolas"/>
              </a:rPr>
              <a:t>  }</a:t>
            </a:r>
            <a:br>
              <a:rPr lang="en" sz="1100">
                <a:highlight>
                  <a:srgbClr val="F5F5F5"/>
                </a:highlight>
                <a:latin typeface="Consolas"/>
                <a:ea typeface="Consolas"/>
                <a:cs typeface="Consolas"/>
                <a:sym typeface="Consolas"/>
              </a:rPr>
            </a:br>
            <a:r>
              <a:rPr lang="en" sz="1100">
                <a:highlight>
                  <a:srgbClr val="F5F5F5"/>
                </a:highlight>
                <a:latin typeface="Consolas"/>
                <a:ea typeface="Consolas"/>
                <a:cs typeface="Consolas"/>
                <a:sym typeface="Consolas"/>
              </a:rPr>
              <a:t>}</a:t>
            </a:r>
            <a:endParaRPr b="1">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6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Dijkstra</a:t>
            </a:r>
            <a:endParaRPr>
              <a:solidFill>
                <a:srgbClr val="B7B7B7"/>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6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How to calculate the shortest path from every node to every node?</a:t>
            </a:r>
            <a:endParaRPr/>
          </a:p>
          <a:p>
            <a:pPr indent="-381000" lvl="1" marL="914400" rtl="0" algn="l">
              <a:spcBef>
                <a:spcPts val="0"/>
              </a:spcBef>
              <a:spcAft>
                <a:spcPts val="0"/>
              </a:spcAft>
              <a:buSzPts val="2400"/>
              <a:buChar char="◆"/>
            </a:pPr>
            <a:r>
              <a:rPr lang="en"/>
              <a:t>Run Dijkstra from every node!</a:t>
            </a:r>
            <a:endParaRPr/>
          </a:p>
          <a:p>
            <a:pPr indent="-381000" lvl="1" marL="914400" rtl="0" algn="l">
              <a:spcBef>
                <a:spcPts val="0"/>
              </a:spcBef>
              <a:spcAft>
                <a:spcPts val="0"/>
              </a:spcAft>
              <a:buSzPts val="2400"/>
              <a:buChar char="◆"/>
            </a:pPr>
            <a:r>
              <a:rPr lang="en"/>
              <a:t>Yes but there is a more direct solution</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Floyd algorithm calculates using dynamic programming the shortest path from every node to every node </a:t>
            </a:r>
            <a:endParaRPr/>
          </a:p>
        </p:txBody>
      </p:sp>
      <p:sp>
        <p:nvSpPr>
          <p:cNvPr id="820" name="Google Shape;820;p6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Floyd-Warshall</a:t>
            </a:r>
            <a:endParaRPr>
              <a:solidFill>
                <a:srgbClr val="B7B7B7"/>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6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Floyd algorithm represents the graph as a weighted matrix. Each arc (v</a:t>
            </a:r>
            <a:r>
              <a:rPr baseline="-25000" lang="en"/>
              <a:t>i</a:t>
            </a:r>
            <a:r>
              <a:rPr lang="en"/>
              <a:t>, v</a:t>
            </a:r>
            <a:r>
              <a:rPr baseline="-25000" lang="en"/>
              <a:t>j</a:t>
            </a:r>
            <a:r>
              <a:rPr lang="en"/>
              <a:t>) has a weight c</a:t>
            </a:r>
            <a:r>
              <a:rPr baseline="-25000" lang="en"/>
              <a:t>ij</a:t>
            </a:r>
            <a:r>
              <a:rPr lang="en"/>
              <a:t>. If the arc does not exist, the value is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The diagonal of the matrix is equal to zero.</a:t>
            </a:r>
            <a:endParaRPr/>
          </a:p>
        </p:txBody>
      </p:sp>
      <p:sp>
        <p:nvSpPr>
          <p:cNvPr id="826" name="Google Shape;826;p6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6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Floyd algorithm determines a new matrix D of n</a:t>
            </a:r>
            <a:r>
              <a:rPr baseline="-25000" lang="en"/>
              <a:t>x</a:t>
            </a:r>
            <a:r>
              <a:rPr lang="en"/>
              <a:t>n elements, where each D</a:t>
            </a:r>
            <a:r>
              <a:rPr baseline="-25000" lang="en"/>
              <a:t>ij</a:t>
            </a:r>
            <a:r>
              <a:rPr lang="en"/>
              <a:t> is the minimum path from v</a:t>
            </a:r>
            <a:r>
              <a:rPr baseline="-25000" lang="en"/>
              <a:t>i</a:t>
            </a:r>
            <a:r>
              <a:rPr lang="en"/>
              <a:t> to v</a:t>
            </a:r>
            <a:r>
              <a:rPr baseline="-25000" lang="en"/>
              <a:t>j</a:t>
            </a:r>
            <a:endParaRPr baseline="-25000"/>
          </a:p>
          <a:p>
            <a:pPr indent="0" lvl="0" marL="0" rtl="0" algn="l">
              <a:spcBef>
                <a:spcPts val="600"/>
              </a:spcBef>
              <a:spcAft>
                <a:spcPts val="0"/>
              </a:spcAft>
              <a:buNone/>
            </a:pPr>
            <a:r>
              <a:t/>
            </a:r>
            <a:endParaRPr baseline="-25000"/>
          </a:p>
          <a:p>
            <a:pPr indent="-419100" lvl="0" marL="457200" rtl="0" algn="l">
              <a:spcBef>
                <a:spcPts val="600"/>
              </a:spcBef>
              <a:spcAft>
                <a:spcPts val="0"/>
              </a:spcAft>
              <a:buSzPts val="3000"/>
              <a:buChar char="➔"/>
            </a:pPr>
            <a:r>
              <a:rPr lang="en"/>
              <a:t>A new matrix D</a:t>
            </a:r>
            <a:r>
              <a:rPr baseline="-25000" lang="en"/>
              <a:t>1</a:t>
            </a:r>
            <a:r>
              <a:rPr lang="en"/>
              <a:t>, D</a:t>
            </a:r>
            <a:r>
              <a:rPr baseline="-25000" lang="en"/>
              <a:t>2</a:t>
            </a:r>
            <a:r>
              <a:rPr lang="en"/>
              <a:t>, ... , D</a:t>
            </a:r>
            <a:r>
              <a:rPr baseline="-25000" lang="en"/>
              <a:t>k</a:t>
            </a:r>
            <a:r>
              <a:rPr lang="en"/>
              <a:t>, D</a:t>
            </a:r>
            <a:r>
              <a:rPr baseline="-25000" lang="en"/>
              <a:t>n</a:t>
            </a:r>
            <a:r>
              <a:rPr lang="en"/>
              <a:t> is generated on each step from D</a:t>
            </a:r>
            <a:r>
              <a:rPr baseline="-25000" lang="en"/>
              <a:t>0</a:t>
            </a:r>
            <a:r>
              <a:rPr lang="en"/>
              <a:t>. On each step a new vertex is included to determine if that vertex improves the paths to become shorter</a:t>
            </a:r>
            <a:endParaRPr/>
          </a:p>
        </p:txBody>
      </p:sp>
      <p:sp>
        <p:nvSpPr>
          <p:cNvPr id="832" name="Google Shape;832;p6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6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sp>
        <p:nvSpPr>
          <p:cNvPr id="838" name="Google Shape;838;p64"/>
          <p:cNvSpPr txBox="1"/>
          <p:nvPr/>
        </p:nvSpPr>
        <p:spPr>
          <a:xfrm>
            <a:off x="1334400" y="2070950"/>
            <a:ext cx="1591200" cy="4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Droid Sans"/>
                <a:ea typeface="Droid Sans"/>
                <a:cs typeface="Droid Sans"/>
                <a:sym typeface="Droid Sans"/>
              </a:rPr>
              <a:t>D</a:t>
            </a:r>
            <a:r>
              <a:rPr b="1" baseline="-25000" lang="en" sz="2400">
                <a:latin typeface="Droid Sans"/>
                <a:ea typeface="Droid Sans"/>
                <a:cs typeface="Droid Sans"/>
                <a:sym typeface="Droid Sans"/>
              </a:rPr>
              <a:t>0</a:t>
            </a:r>
            <a:r>
              <a:rPr b="1" lang="en" sz="2400">
                <a:latin typeface="Droid Sans"/>
                <a:ea typeface="Droid Sans"/>
                <a:cs typeface="Droid Sans"/>
                <a:sym typeface="Droid Sans"/>
              </a:rPr>
              <a:t>[i, j] =</a:t>
            </a:r>
            <a:endParaRPr b="1" sz="2400">
              <a:latin typeface="Droid Sans"/>
              <a:ea typeface="Droid Sans"/>
              <a:cs typeface="Droid Sans"/>
              <a:sym typeface="Droid Sans"/>
            </a:endParaRPr>
          </a:p>
        </p:txBody>
      </p:sp>
      <p:sp>
        <p:nvSpPr>
          <p:cNvPr id="839" name="Google Shape;839;p64"/>
          <p:cNvSpPr/>
          <p:nvPr/>
        </p:nvSpPr>
        <p:spPr>
          <a:xfrm>
            <a:off x="2795950" y="1690550"/>
            <a:ext cx="242100" cy="12450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4"/>
          <p:cNvSpPr txBox="1"/>
          <p:nvPr/>
        </p:nvSpPr>
        <p:spPr>
          <a:xfrm>
            <a:off x="3038050" y="1659750"/>
            <a:ext cx="47133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c</a:t>
            </a:r>
            <a:r>
              <a:rPr baseline="-25000" lang="en" sz="1800">
                <a:latin typeface="Droid Sans"/>
                <a:ea typeface="Droid Sans"/>
                <a:cs typeface="Droid Sans"/>
                <a:sym typeface="Droid Sans"/>
              </a:rPr>
              <a:t>ij</a:t>
            </a:r>
            <a:r>
              <a:rPr lang="en" sz="1800">
                <a:latin typeface="Droid Sans"/>
                <a:ea typeface="Droid Sans"/>
                <a:cs typeface="Droid Sans"/>
                <a:sym typeface="Droid Sans"/>
              </a:rPr>
              <a:t> weight of the arc from vertex</a:t>
            </a:r>
            <a:r>
              <a:rPr baseline="-25000" lang="en" sz="1800">
                <a:latin typeface="Droid Sans"/>
                <a:ea typeface="Droid Sans"/>
                <a:cs typeface="Droid Sans"/>
                <a:sym typeface="Droid Sans"/>
              </a:rPr>
              <a:t>i</a:t>
            </a:r>
            <a:r>
              <a:rPr lang="en" sz="1800">
                <a:latin typeface="Droid Sans"/>
                <a:ea typeface="Droid Sans"/>
                <a:cs typeface="Droid Sans"/>
                <a:sym typeface="Droid Sans"/>
              </a:rPr>
              <a:t> to vertex</a:t>
            </a:r>
            <a:r>
              <a:rPr baseline="-25000" lang="en" sz="1800">
                <a:latin typeface="Droid Sans"/>
                <a:ea typeface="Droid Sans"/>
                <a:cs typeface="Droid Sans"/>
                <a:sym typeface="Droid Sans"/>
              </a:rPr>
              <a:t>j</a:t>
            </a:r>
            <a:endParaRPr baseline="-25000" sz="1800">
              <a:latin typeface="Droid Sans"/>
              <a:ea typeface="Droid Sans"/>
              <a:cs typeface="Droid Sans"/>
              <a:sym typeface="Droid Sans"/>
            </a:endParaRPr>
          </a:p>
        </p:txBody>
      </p:sp>
      <p:sp>
        <p:nvSpPr>
          <p:cNvPr id="841" name="Google Shape;841;p64"/>
          <p:cNvSpPr txBox="1"/>
          <p:nvPr/>
        </p:nvSpPr>
        <p:spPr>
          <a:xfrm>
            <a:off x="3038050" y="2375125"/>
            <a:ext cx="47133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Droid Sans"/>
                <a:ea typeface="Droid Sans"/>
                <a:cs typeface="Droid Sans"/>
                <a:sym typeface="Droid Sans"/>
              </a:rPr>
              <a:t>∞ </a:t>
            </a:r>
            <a:r>
              <a:rPr lang="en" sz="1800">
                <a:latin typeface="Droid Sans"/>
                <a:ea typeface="Droid Sans"/>
                <a:cs typeface="Droid Sans"/>
                <a:sym typeface="Droid Sans"/>
              </a:rPr>
              <a:t>if there is no arc</a:t>
            </a:r>
            <a:endParaRPr baseline="-25000" sz="1800">
              <a:latin typeface="Droid Sans"/>
              <a:ea typeface="Droid Sans"/>
              <a:cs typeface="Droid Sans"/>
              <a:sym typeface="Droid Sans"/>
            </a:endParaRPr>
          </a:p>
        </p:txBody>
      </p:sp>
      <p:sp>
        <p:nvSpPr>
          <p:cNvPr id="842" name="Google Shape;842;p64"/>
          <p:cNvSpPr txBox="1"/>
          <p:nvPr/>
        </p:nvSpPr>
        <p:spPr>
          <a:xfrm>
            <a:off x="1563000" y="3518750"/>
            <a:ext cx="64170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Droid Sans"/>
                <a:ea typeface="Droid Sans"/>
                <a:cs typeface="Droid Sans"/>
                <a:sym typeface="Droid Sans"/>
              </a:rPr>
              <a:t>D</a:t>
            </a:r>
            <a:r>
              <a:rPr b="1" baseline="-25000" lang="en" sz="2400">
                <a:latin typeface="Droid Sans"/>
                <a:ea typeface="Droid Sans"/>
                <a:cs typeface="Droid Sans"/>
                <a:sym typeface="Droid Sans"/>
              </a:rPr>
              <a:t>1</a:t>
            </a:r>
            <a:r>
              <a:rPr b="1" lang="en" sz="2400">
                <a:latin typeface="Droid Sans"/>
                <a:ea typeface="Droid Sans"/>
                <a:cs typeface="Droid Sans"/>
                <a:sym typeface="Droid Sans"/>
              </a:rPr>
              <a:t>[i, j] = </a:t>
            </a:r>
            <a:r>
              <a:rPr lang="en" sz="2400">
                <a:latin typeface="Droid Sans"/>
                <a:ea typeface="Droid Sans"/>
                <a:cs typeface="Droid Sans"/>
                <a:sym typeface="Droid Sans"/>
              </a:rPr>
              <a:t>minimum(</a:t>
            </a:r>
            <a:r>
              <a:rPr lang="en" sz="1800">
                <a:latin typeface="Courier New"/>
                <a:ea typeface="Courier New"/>
                <a:cs typeface="Courier New"/>
                <a:sym typeface="Courier New"/>
              </a:rPr>
              <a:t>D</a:t>
            </a:r>
            <a:r>
              <a:rPr baseline="-25000" lang="en" sz="1800">
                <a:latin typeface="Courier New"/>
                <a:ea typeface="Courier New"/>
                <a:cs typeface="Courier New"/>
                <a:sym typeface="Courier New"/>
              </a:rPr>
              <a:t>0</a:t>
            </a:r>
            <a:r>
              <a:rPr lang="en" sz="1800">
                <a:latin typeface="Courier New"/>
                <a:ea typeface="Courier New"/>
                <a:cs typeface="Courier New"/>
                <a:sym typeface="Courier New"/>
              </a:rPr>
              <a:t>[i,j],</a:t>
            </a:r>
            <a:r>
              <a:rPr lang="en" sz="1800">
                <a:solidFill>
                  <a:schemeClr val="dk1"/>
                </a:solidFill>
                <a:latin typeface="Courier New"/>
                <a:ea typeface="Courier New"/>
                <a:cs typeface="Courier New"/>
                <a:sym typeface="Courier New"/>
              </a:rPr>
              <a:t>D</a:t>
            </a:r>
            <a:r>
              <a:rPr baseline="-25000" lang="en" sz="1800">
                <a:solidFill>
                  <a:schemeClr val="dk1"/>
                </a:solidFill>
                <a:latin typeface="Courier New"/>
                <a:ea typeface="Courier New"/>
                <a:cs typeface="Courier New"/>
                <a:sym typeface="Courier New"/>
              </a:rPr>
              <a:t>0</a:t>
            </a:r>
            <a:r>
              <a:rPr lang="en" sz="1800">
                <a:solidFill>
                  <a:schemeClr val="dk1"/>
                </a:solidFill>
                <a:latin typeface="Courier New"/>
                <a:ea typeface="Courier New"/>
                <a:cs typeface="Courier New"/>
                <a:sym typeface="Courier New"/>
              </a:rPr>
              <a:t>[i,1]+D</a:t>
            </a:r>
            <a:r>
              <a:rPr baseline="-25000" lang="en" sz="1800">
                <a:solidFill>
                  <a:schemeClr val="dk1"/>
                </a:solidFill>
                <a:latin typeface="Courier New"/>
                <a:ea typeface="Courier New"/>
                <a:cs typeface="Courier New"/>
                <a:sym typeface="Courier New"/>
              </a:rPr>
              <a:t>0</a:t>
            </a:r>
            <a:r>
              <a:rPr lang="en" sz="1800">
                <a:solidFill>
                  <a:schemeClr val="dk1"/>
                </a:solidFill>
                <a:latin typeface="Courier New"/>
                <a:ea typeface="Courier New"/>
                <a:cs typeface="Courier New"/>
                <a:sym typeface="Courier New"/>
              </a:rPr>
              <a:t>[1,j]</a:t>
            </a:r>
            <a:r>
              <a:rPr lang="en" sz="2400">
                <a:solidFill>
                  <a:schemeClr val="dk1"/>
                </a:solidFill>
                <a:latin typeface="Droid Sans"/>
                <a:ea typeface="Droid Sans"/>
                <a:cs typeface="Droid Sans"/>
                <a:sym typeface="Droid Sans"/>
              </a:rPr>
              <a:t>)</a:t>
            </a:r>
            <a:endParaRPr sz="2400">
              <a:latin typeface="Droid Sans"/>
              <a:ea typeface="Droid Sans"/>
              <a:cs typeface="Droid Sans"/>
              <a:sym typeface="Droid Sans"/>
            </a:endParaRPr>
          </a:p>
        </p:txBody>
      </p:sp>
      <p:sp>
        <p:nvSpPr>
          <p:cNvPr id="843" name="Google Shape;843;p64"/>
          <p:cNvSpPr txBox="1"/>
          <p:nvPr/>
        </p:nvSpPr>
        <p:spPr>
          <a:xfrm>
            <a:off x="1563000" y="4433150"/>
            <a:ext cx="64170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Droid Sans"/>
                <a:ea typeface="Droid Sans"/>
                <a:cs typeface="Droid Sans"/>
                <a:sym typeface="Droid Sans"/>
              </a:rPr>
              <a:t>D</a:t>
            </a:r>
            <a:r>
              <a:rPr b="1" baseline="-25000" lang="en" sz="2400">
                <a:latin typeface="Droid Sans"/>
                <a:ea typeface="Droid Sans"/>
                <a:cs typeface="Droid Sans"/>
                <a:sym typeface="Droid Sans"/>
              </a:rPr>
              <a:t>2</a:t>
            </a:r>
            <a:r>
              <a:rPr b="1" lang="en" sz="2400">
                <a:latin typeface="Droid Sans"/>
                <a:ea typeface="Droid Sans"/>
                <a:cs typeface="Droid Sans"/>
                <a:sym typeface="Droid Sans"/>
              </a:rPr>
              <a:t>[i, j] = </a:t>
            </a:r>
            <a:r>
              <a:rPr lang="en" sz="2400">
                <a:latin typeface="Droid Sans"/>
                <a:ea typeface="Droid Sans"/>
                <a:cs typeface="Droid Sans"/>
                <a:sym typeface="Droid Sans"/>
              </a:rPr>
              <a:t>minimum(</a:t>
            </a:r>
            <a:r>
              <a:rPr lang="en" sz="1800">
                <a:latin typeface="Courier New"/>
                <a:ea typeface="Courier New"/>
                <a:cs typeface="Courier New"/>
                <a:sym typeface="Courier New"/>
              </a:rPr>
              <a:t>D</a:t>
            </a:r>
            <a:r>
              <a:rPr baseline="-25000" lang="en" sz="1800">
                <a:latin typeface="Courier New"/>
                <a:ea typeface="Courier New"/>
                <a:cs typeface="Courier New"/>
                <a:sym typeface="Courier New"/>
              </a:rPr>
              <a:t>1</a:t>
            </a:r>
            <a:r>
              <a:rPr lang="en" sz="1800">
                <a:latin typeface="Courier New"/>
                <a:ea typeface="Courier New"/>
                <a:cs typeface="Courier New"/>
                <a:sym typeface="Courier New"/>
              </a:rPr>
              <a:t>[i,j],</a:t>
            </a:r>
            <a:r>
              <a:rPr lang="en" sz="1800">
                <a:solidFill>
                  <a:schemeClr val="dk1"/>
                </a:solidFill>
                <a:latin typeface="Courier New"/>
                <a:ea typeface="Courier New"/>
                <a:cs typeface="Courier New"/>
                <a:sym typeface="Courier New"/>
              </a:rPr>
              <a:t>D</a:t>
            </a:r>
            <a:r>
              <a:rPr baseline="-25000" lang="en" sz="1800">
                <a:solidFill>
                  <a:schemeClr val="dk1"/>
                </a:solidFill>
                <a:latin typeface="Courier New"/>
                <a:ea typeface="Courier New"/>
                <a:cs typeface="Courier New"/>
                <a:sym typeface="Courier New"/>
              </a:rPr>
              <a:t>1</a:t>
            </a:r>
            <a:r>
              <a:rPr lang="en" sz="1800">
                <a:solidFill>
                  <a:schemeClr val="dk1"/>
                </a:solidFill>
                <a:latin typeface="Courier New"/>
                <a:ea typeface="Courier New"/>
                <a:cs typeface="Courier New"/>
                <a:sym typeface="Courier New"/>
              </a:rPr>
              <a:t>[i,2]+D</a:t>
            </a:r>
            <a:r>
              <a:rPr baseline="-25000" lang="en" sz="1800">
                <a:solidFill>
                  <a:schemeClr val="dk1"/>
                </a:solidFill>
                <a:latin typeface="Courier New"/>
                <a:ea typeface="Courier New"/>
                <a:cs typeface="Courier New"/>
                <a:sym typeface="Courier New"/>
              </a:rPr>
              <a:t>1</a:t>
            </a:r>
            <a:r>
              <a:rPr lang="en" sz="1800">
                <a:solidFill>
                  <a:schemeClr val="dk1"/>
                </a:solidFill>
                <a:latin typeface="Courier New"/>
                <a:ea typeface="Courier New"/>
                <a:cs typeface="Courier New"/>
                <a:sym typeface="Courier New"/>
              </a:rPr>
              <a:t>[2,j]</a:t>
            </a:r>
            <a:r>
              <a:rPr lang="en" sz="2400">
                <a:solidFill>
                  <a:schemeClr val="dk1"/>
                </a:solidFill>
                <a:latin typeface="Droid Sans"/>
                <a:ea typeface="Droid Sans"/>
                <a:cs typeface="Droid Sans"/>
                <a:sym typeface="Droid Sans"/>
              </a:rPr>
              <a:t>)</a:t>
            </a:r>
            <a:endParaRPr sz="2400">
              <a:latin typeface="Droid Sans"/>
              <a:ea typeface="Droid Sans"/>
              <a:cs typeface="Droid Sans"/>
              <a:sym typeface="Droid Sans"/>
            </a:endParaRPr>
          </a:p>
        </p:txBody>
      </p:sp>
      <p:sp>
        <p:nvSpPr>
          <p:cNvPr id="844" name="Google Shape;844;p64"/>
          <p:cNvSpPr txBox="1"/>
          <p:nvPr/>
        </p:nvSpPr>
        <p:spPr>
          <a:xfrm>
            <a:off x="1563000" y="5347550"/>
            <a:ext cx="64170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Droid Sans"/>
                <a:ea typeface="Droid Sans"/>
                <a:cs typeface="Droid Sans"/>
                <a:sym typeface="Droid Sans"/>
              </a:rPr>
              <a:t>D</a:t>
            </a:r>
            <a:r>
              <a:rPr b="1" baseline="-25000" lang="en" sz="2400">
                <a:latin typeface="Droid Sans"/>
                <a:ea typeface="Droid Sans"/>
                <a:cs typeface="Droid Sans"/>
                <a:sym typeface="Droid Sans"/>
              </a:rPr>
              <a:t>k</a:t>
            </a:r>
            <a:r>
              <a:rPr b="1" lang="en" sz="2400">
                <a:latin typeface="Droid Sans"/>
                <a:ea typeface="Droid Sans"/>
                <a:cs typeface="Droid Sans"/>
                <a:sym typeface="Droid Sans"/>
              </a:rPr>
              <a:t>[i, j] = </a:t>
            </a:r>
            <a:r>
              <a:rPr lang="en" sz="2400">
                <a:latin typeface="Droid Sans"/>
                <a:ea typeface="Droid Sans"/>
                <a:cs typeface="Droid Sans"/>
                <a:sym typeface="Droid Sans"/>
              </a:rPr>
              <a:t>minimum(</a:t>
            </a:r>
            <a:r>
              <a:rPr lang="en" sz="1800">
                <a:latin typeface="Courier New"/>
                <a:ea typeface="Courier New"/>
                <a:cs typeface="Courier New"/>
                <a:sym typeface="Courier New"/>
              </a:rPr>
              <a:t>D</a:t>
            </a:r>
            <a:r>
              <a:rPr baseline="-25000" lang="en" sz="1800">
                <a:latin typeface="Courier New"/>
                <a:ea typeface="Courier New"/>
                <a:cs typeface="Courier New"/>
                <a:sym typeface="Courier New"/>
              </a:rPr>
              <a:t>k-1</a:t>
            </a:r>
            <a:r>
              <a:rPr lang="en" sz="1800">
                <a:latin typeface="Courier New"/>
                <a:ea typeface="Courier New"/>
                <a:cs typeface="Courier New"/>
                <a:sym typeface="Courier New"/>
              </a:rPr>
              <a:t>[i,j],</a:t>
            </a:r>
            <a:r>
              <a:rPr lang="en" sz="1800">
                <a:solidFill>
                  <a:schemeClr val="dk1"/>
                </a:solidFill>
                <a:latin typeface="Courier New"/>
                <a:ea typeface="Courier New"/>
                <a:cs typeface="Courier New"/>
                <a:sym typeface="Courier New"/>
              </a:rPr>
              <a:t>D</a:t>
            </a:r>
            <a:r>
              <a:rPr baseline="-25000" lang="en" sz="1800">
                <a:solidFill>
                  <a:schemeClr val="dk1"/>
                </a:solidFill>
                <a:latin typeface="Courier New"/>
                <a:ea typeface="Courier New"/>
                <a:cs typeface="Courier New"/>
                <a:sym typeface="Courier New"/>
              </a:rPr>
              <a:t>k-1</a:t>
            </a:r>
            <a:r>
              <a:rPr lang="en" sz="1800">
                <a:solidFill>
                  <a:schemeClr val="dk1"/>
                </a:solidFill>
                <a:latin typeface="Courier New"/>
                <a:ea typeface="Courier New"/>
                <a:cs typeface="Courier New"/>
                <a:sym typeface="Courier New"/>
              </a:rPr>
              <a:t>[i,k]+D</a:t>
            </a:r>
            <a:r>
              <a:rPr baseline="-25000" lang="en" sz="1800">
                <a:solidFill>
                  <a:schemeClr val="dk1"/>
                </a:solidFill>
                <a:latin typeface="Courier New"/>
                <a:ea typeface="Courier New"/>
                <a:cs typeface="Courier New"/>
                <a:sym typeface="Courier New"/>
              </a:rPr>
              <a:t>k-1</a:t>
            </a:r>
            <a:r>
              <a:rPr lang="en" sz="1800">
                <a:solidFill>
                  <a:schemeClr val="dk1"/>
                </a:solidFill>
                <a:latin typeface="Courier New"/>
                <a:ea typeface="Courier New"/>
                <a:cs typeface="Courier New"/>
                <a:sym typeface="Courier New"/>
              </a:rPr>
              <a:t>[k,j]</a:t>
            </a:r>
            <a:r>
              <a:rPr lang="en" sz="2400">
                <a:solidFill>
                  <a:schemeClr val="dk1"/>
                </a:solidFill>
                <a:latin typeface="Droid Sans"/>
                <a:ea typeface="Droid Sans"/>
                <a:cs typeface="Droid Sans"/>
                <a:sym typeface="Droid Sans"/>
              </a:rPr>
              <a:t>)</a:t>
            </a:r>
            <a:endParaRPr sz="2400">
              <a:latin typeface="Droid Sans"/>
              <a:ea typeface="Droid Sans"/>
              <a:cs typeface="Droid Sans"/>
              <a:sym typeface="Droid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6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Another matrix Q</a:t>
            </a:r>
            <a:r>
              <a:rPr baseline="-25000" lang="en"/>
              <a:t>1</a:t>
            </a:r>
            <a:r>
              <a:rPr lang="en"/>
              <a:t>, Q</a:t>
            </a:r>
            <a:r>
              <a:rPr baseline="-25000" lang="en"/>
              <a:t>2</a:t>
            </a:r>
            <a:r>
              <a:rPr lang="en"/>
              <a:t>, ... , Q</a:t>
            </a:r>
            <a:r>
              <a:rPr baseline="-25000" lang="en"/>
              <a:t>k</a:t>
            </a:r>
            <a:r>
              <a:rPr lang="en"/>
              <a:t>, Q</a:t>
            </a:r>
            <a:r>
              <a:rPr baseline="-25000" lang="en"/>
              <a:t>n</a:t>
            </a:r>
            <a:r>
              <a:rPr lang="en"/>
              <a:t> is generated on each step from Q</a:t>
            </a:r>
            <a:r>
              <a:rPr baseline="-25000" lang="en"/>
              <a:t>0</a:t>
            </a:r>
            <a:r>
              <a:rPr lang="en"/>
              <a:t>. Q is the predecessor matrix.</a:t>
            </a:r>
            <a:endParaRPr/>
          </a:p>
        </p:txBody>
      </p:sp>
      <p:sp>
        <p:nvSpPr>
          <p:cNvPr id="850" name="Google Shape;850;p6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6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sp>
        <p:nvSpPr>
          <p:cNvPr id="856" name="Google Shape;856;p66"/>
          <p:cNvSpPr txBox="1"/>
          <p:nvPr/>
        </p:nvSpPr>
        <p:spPr>
          <a:xfrm>
            <a:off x="1334400" y="2070950"/>
            <a:ext cx="1591200" cy="4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Droid Sans"/>
                <a:ea typeface="Droid Sans"/>
                <a:cs typeface="Droid Sans"/>
                <a:sym typeface="Droid Sans"/>
              </a:rPr>
              <a:t>Q</a:t>
            </a:r>
            <a:r>
              <a:rPr b="1" baseline="-25000" lang="en" sz="2400">
                <a:latin typeface="Droid Sans"/>
                <a:ea typeface="Droid Sans"/>
                <a:cs typeface="Droid Sans"/>
                <a:sym typeface="Droid Sans"/>
              </a:rPr>
              <a:t>0</a:t>
            </a:r>
            <a:r>
              <a:rPr b="1" lang="en" sz="2400">
                <a:latin typeface="Droid Sans"/>
                <a:ea typeface="Droid Sans"/>
                <a:cs typeface="Droid Sans"/>
                <a:sym typeface="Droid Sans"/>
              </a:rPr>
              <a:t>[i, j] =</a:t>
            </a:r>
            <a:endParaRPr b="1" sz="2400">
              <a:latin typeface="Droid Sans"/>
              <a:ea typeface="Droid Sans"/>
              <a:cs typeface="Droid Sans"/>
              <a:sym typeface="Droid Sans"/>
            </a:endParaRPr>
          </a:p>
        </p:txBody>
      </p:sp>
      <p:sp>
        <p:nvSpPr>
          <p:cNvPr id="857" name="Google Shape;857;p66"/>
          <p:cNvSpPr/>
          <p:nvPr/>
        </p:nvSpPr>
        <p:spPr>
          <a:xfrm>
            <a:off x="2795950" y="1690550"/>
            <a:ext cx="242100" cy="12450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6"/>
          <p:cNvSpPr txBox="1"/>
          <p:nvPr/>
        </p:nvSpPr>
        <p:spPr>
          <a:xfrm>
            <a:off x="3038050" y="1659750"/>
            <a:ext cx="47133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0 if i = j or D</a:t>
            </a:r>
            <a:r>
              <a:rPr baseline="-25000" lang="en" sz="1800">
                <a:latin typeface="Droid Sans"/>
                <a:ea typeface="Droid Sans"/>
                <a:cs typeface="Droid Sans"/>
                <a:sym typeface="Droid Sans"/>
              </a:rPr>
              <a:t>ij</a:t>
            </a:r>
            <a:r>
              <a:rPr lang="en" sz="1800">
                <a:latin typeface="Droid Sans"/>
                <a:ea typeface="Droid Sans"/>
                <a:cs typeface="Droid Sans"/>
                <a:sym typeface="Droid Sans"/>
              </a:rPr>
              <a:t> = </a:t>
            </a:r>
            <a:r>
              <a:rPr lang="en" sz="1800">
                <a:solidFill>
                  <a:schemeClr val="dk1"/>
                </a:solidFill>
                <a:latin typeface="Droid Sans"/>
                <a:ea typeface="Droid Sans"/>
                <a:cs typeface="Droid Sans"/>
                <a:sym typeface="Droid Sans"/>
              </a:rPr>
              <a:t>∞</a:t>
            </a:r>
            <a:r>
              <a:rPr lang="en" sz="1800">
                <a:latin typeface="Droid Sans"/>
                <a:ea typeface="Droid Sans"/>
                <a:cs typeface="Droid Sans"/>
                <a:sym typeface="Droid Sans"/>
              </a:rPr>
              <a:t> </a:t>
            </a:r>
            <a:endParaRPr baseline="-25000" sz="1800">
              <a:latin typeface="Droid Sans"/>
              <a:ea typeface="Droid Sans"/>
              <a:cs typeface="Droid Sans"/>
              <a:sym typeface="Droid Sans"/>
            </a:endParaRPr>
          </a:p>
        </p:txBody>
      </p:sp>
      <p:sp>
        <p:nvSpPr>
          <p:cNvPr id="859" name="Google Shape;859;p66"/>
          <p:cNvSpPr txBox="1"/>
          <p:nvPr/>
        </p:nvSpPr>
        <p:spPr>
          <a:xfrm>
            <a:off x="3038050" y="2375125"/>
            <a:ext cx="47133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Droid Sans"/>
                <a:ea typeface="Droid Sans"/>
                <a:cs typeface="Droid Sans"/>
                <a:sym typeface="Droid Sans"/>
              </a:rPr>
              <a:t>i in all other cases</a:t>
            </a:r>
            <a:endParaRPr baseline="-25000" sz="1800">
              <a:latin typeface="Droid Sans"/>
              <a:ea typeface="Droid Sans"/>
              <a:cs typeface="Droid Sans"/>
              <a:sym typeface="Droid Sans"/>
            </a:endParaRPr>
          </a:p>
        </p:txBody>
      </p:sp>
      <p:sp>
        <p:nvSpPr>
          <p:cNvPr id="860" name="Google Shape;860;p66"/>
          <p:cNvSpPr txBox="1"/>
          <p:nvPr/>
        </p:nvSpPr>
        <p:spPr>
          <a:xfrm>
            <a:off x="1563000" y="3518750"/>
            <a:ext cx="64170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Droid Sans"/>
                <a:ea typeface="Droid Sans"/>
                <a:cs typeface="Droid Sans"/>
                <a:sym typeface="Droid Sans"/>
              </a:rPr>
              <a:t>Q</a:t>
            </a:r>
            <a:r>
              <a:rPr b="1" baseline="-25000" lang="en" sz="2400">
                <a:latin typeface="Droid Sans"/>
                <a:ea typeface="Droid Sans"/>
                <a:cs typeface="Droid Sans"/>
                <a:sym typeface="Droid Sans"/>
              </a:rPr>
              <a:t>n</a:t>
            </a:r>
            <a:r>
              <a:rPr b="1" lang="en" sz="2400">
                <a:latin typeface="Droid Sans"/>
                <a:ea typeface="Droid Sans"/>
                <a:cs typeface="Droid Sans"/>
                <a:sym typeface="Droid Sans"/>
              </a:rPr>
              <a:t>[i, j] = </a:t>
            </a:r>
            <a:endParaRPr sz="2400">
              <a:latin typeface="Droid Sans"/>
              <a:ea typeface="Droid Sans"/>
              <a:cs typeface="Droid Sans"/>
              <a:sym typeface="Droid Sans"/>
            </a:endParaRPr>
          </a:p>
        </p:txBody>
      </p:sp>
      <p:sp>
        <p:nvSpPr>
          <p:cNvPr id="861" name="Google Shape;861;p66"/>
          <p:cNvSpPr/>
          <p:nvPr/>
        </p:nvSpPr>
        <p:spPr>
          <a:xfrm>
            <a:off x="2872150" y="3138350"/>
            <a:ext cx="242100" cy="12450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6"/>
          <p:cNvSpPr txBox="1"/>
          <p:nvPr/>
        </p:nvSpPr>
        <p:spPr>
          <a:xfrm>
            <a:off x="3114250" y="3107550"/>
            <a:ext cx="57042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Q</a:t>
            </a:r>
            <a:r>
              <a:rPr baseline="-25000" lang="en" sz="1800">
                <a:latin typeface="Droid Sans"/>
                <a:ea typeface="Droid Sans"/>
                <a:cs typeface="Droid Sans"/>
                <a:sym typeface="Droid Sans"/>
              </a:rPr>
              <a:t>n-1</a:t>
            </a:r>
            <a:r>
              <a:rPr lang="en" sz="1800">
                <a:latin typeface="Droid Sans"/>
                <a:ea typeface="Droid Sans"/>
                <a:cs typeface="Droid Sans"/>
                <a:sym typeface="Droid Sans"/>
              </a:rPr>
              <a:t>[i, j] if </a:t>
            </a:r>
            <a:r>
              <a:rPr lang="en" sz="1800">
                <a:solidFill>
                  <a:schemeClr val="dk1"/>
                </a:solidFill>
                <a:latin typeface="Courier New"/>
                <a:ea typeface="Courier New"/>
                <a:cs typeface="Courier New"/>
                <a:sym typeface="Courier New"/>
              </a:rPr>
              <a:t>D</a:t>
            </a:r>
            <a:r>
              <a:rPr baseline="-25000" lang="en" sz="1800">
                <a:solidFill>
                  <a:schemeClr val="dk1"/>
                </a:solidFill>
                <a:latin typeface="Courier New"/>
                <a:ea typeface="Courier New"/>
                <a:cs typeface="Courier New"/>
                <a:sym typeface="Courier New"/>
              </a:rPr>
              <a:t>n-1</a:t>
            </a:r>
            <a:r>
              <a:rPr lang="en" sz="1800">
                <a:solidFill>
                  <a:schemeClr val="dk1"/>
                </a:solidFill>
                <a:latin typeface="Courier New"/>
                <a:ea typeface="Courier New"/>
                <a:cs typeface="Courier New"/>
                <a:sym typeface="Courier New"/>
              </a:rPr>
              <a:t>[i,j] ≤ D</a:t>
            </a:r>
            <a:r>
              <a:rPr baseline="-25000" lang="en" sz="1800">
                <a:solidFill>
                  <a:schemeClr val="dk1"/>
                </a:solidFill>
                <a:latin typeface="Courier New"/>
                <a:ea typeface="Courier New"/>
                <a:cs typeface="Courier New"/>
                <a:sym typeface="Courier New"/>
              </a:rPr>
              <a:t>n-1</a:t>
            </a:r>
            <a:r>
              <a:rPr lang="en" sz="1800">
                <a:solidFill>
                  <a:schemeClr val="dk1"/>
                </a:solidFill>
                <a:latin typeface="Courier New"/>
                <a:ea typeface="Courier New"/>
                <a:cs typeface="Courier New"/>
                <a:sym typeface="Courier New"/>
              </a:rPr>
              <a:t>[i,n]+D</a:t>
            </a:r>
            <a:r>
              <a:rPr baseline="-25000" lang="en" sz="1800">
                <a:solidFill>
                  <a:schemeClr val="dk1"/>
                </a:solidFill>
                <a:latin typeface="Courier New"/>
                <a:ea typeface="Courier New"/>
                <a:cs typeface="Courier New"/>
                <a:sym typeface="Courier New"/>
              </a:rPr>
              <a:t>n-1</a:t>
            </a:r>
            <a:r>
              <a:rPr lang="en" sz="1800">
                <a:solidFill>
                  <a:schemeClr val="dk1"/>
                </a:solidFill>
                <a:latin typeface="Courier New"/>
                <a:ea typeface="Courier New"/>
                <a:cs typeface="Courier New"/>
                <a:sym typeface="Courier New"/>
              </a:rPr>
              <a:t>[n,j]</a:t>
            </a:r>
            <a:endParaRPr baseline="-25000" sz="1800">
              <a:latin typeface="Droid Sans"/>
              <a:ea typeface="Droid Sans"/>
              <a:cs typeface="Droid Sans"/>
              <a:sym typeface="Droid Sans"/>
            </a:endParaRPr>
          </a:p>
        </p:txBody>
      </p:sp>
      <p:sp>
        <p:nvSpPr>
          <p:cNvPr id="863" name="Google Shape;863;p66"/>
          <p:cNvSpPr txBox="1"/>
          <p:nvPr/>
        </p:nvSpPr>
        <p:spPr>
          <a:xfrm>
            <a:off x="3114250" y="3822925"/>
            <a:ext cx="51699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Droid Sans"/>
                <a:ea typeface="Droid Sans"/>
                <a:cs typeface="Droid Sans"/>
                <a:sym typeface="Droid Sans"/>
              </a:rPr>
              <a:t>Q</a:t>
            </a:r>
            <a:r>
              <a:rPr baseline="-25000" lang="en" sz="1800">
                <a:solidFill>
                  <a:schemeClr val="dk1"/>
                </a:solidFill>
                <a:latin typeface="Droid Sans"/>
                <a:ea typeface="Droid Sans"/>
                <a:cs typeface="Droid Sans"/>
                <a:sym typeface="Droid Sans"/>
              </a:rPr>
              <a:t>n-1</a:t>
            </a:r>
            <a:r>
              <a:rPr lang="en" sz="1800">
                <a:solidFill>
                  <a:schemeClr val="dk1"/>
                </a:solidFill>
                <a:latin typeface="Droid Sans"/>
                <a:ea typeface="Droid Sans"/>
                <a:cs typeface="Droid Sans"/>
                <a:sym typeface="Droid Sans"/>
              </a:rPr>
              <a:t>[n, j] if </a:t>
            </a:r>
            <a:r>
              <a:rPr lang="en" sz="1800">
                <a:solidFill>
                  <a:schemeClr val="dk1"/>
                </a:solidFill>
                <a:latin typeface="Courier New"/>
                <a:ea typeface="Courier New"/>
                <a:cs typeface="Courier New"/>
                <a:sym typeface="Courier New"/>
              </a:rPr>
              <a:t>D</a:t>
            </a:r>
            <a:r>
              <a:rPr baseline="-25000" lang="en" sz="1800">
                <a:solidFill>
                  <a:schemeClr val="dk1"/>
                </a:solidFill>
                <a:latin typeface="Courier New"/>
                <a:ea typeface="Courier New"/>
                <a:cs typeface="Courier New"/>
                <a:sym typeface="Courier New"/>
              </a:rPr>
              <a:t>n-1</a:t>
            </a:r>
            <a:r>
              <a:rPr lang="en" sz="1800">
                <a:solidFill>
                  <a:schemeClr val="dk1"/>
                </a:solidFill>
                <a:latin typeface="Courier New"/>
                <a:ea typeface="Courier New"/>
                <a:cs typeface="Courier New"/>
                <a:sym typeface="Courier New"/>
              </a:rPr>
              <a:t>[i,j] &gt; D</a:t>
            </a:r>
            <a:r>
              <a:rPr baseline="-25000" lang="en" sz="1800">
                <a:solidFill>
                  <a:schemeClr val="dk1"/>
                </a:solidFill>
                <a:latin typeface="Courier New"/>
                <a:ea typeface="Courier New"/>
                <a:cs typeface="Courier New"/>
                <a:sym typeface="Courier New"/>
              </a:rPr>
              <a:t>n-1</a:t>
            </a:r>
            <a:r>
              <a:rPr lang="en" sz="1800">
                <a:solidFill>
                  <a:schemeClr val="dk1"/>
                </a:solidFill>
                <a:latin typeface="Courier New"/>
                <a:ea typeface="Courier New"/>
                <a:cs typeface="Courier New"/>
                <a:sym typeface="Courier New"/>
              </a:rPr>
              <a:t>[i,n]+D</a:t>
            </a:r>
            <a:r>
              <a:rPr baseline="-25000" lang="en" sz="1800">
                <a:solidFill>
                  <a:schemeClr val="dk1"/>
                </a:solidFill>
                <a:latin typeface="Courier New"/>
                <a:ea typeface="Courier New"/>
                <a:cs typeface="Courier New"/>
                <a:sym typeface="Courier New"/>
              </a:rPr>
              <a:t>n-1</a:t>
            </a:r>
            <a:r>
              <a:rPr lang="en" sz="1800">
                <a:solidFill>
                  <a:schemeClr val="dk1"/>
                </a:solidFill>
                <a:latin typeface="Courier New"/>
                <a:ea typeface="Courier New"/>
                <a:cs typeface="Courier New"/>
                <a:sym typeface="Courier New"/>
              </a:rPr>
              <a:t>[n,j]</a:t>
            </a:r>
            <a:endParaRPr baseline="-25000" sz="1800">
              <a:latin typeface="Droid Sans"/>
              <a:ea typeface="Droid Sans"/>
              <a:cs typeface="Droid Sans"/>
              <a:sym typeface="Droid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A graph </a:t>
            </a:r>
            <a:r>
              <a:rPr i="1" lang="en"/>
              <a:t>G</a:t>
            </a:r>
            <a:r>
              <a:rPr lang="en"/>
              <a:t> groups together physical or conceptual entities. A graph is composed of:</a:t>
            </a:r>
            <a:endParaRPr/>
          </a:p>
          <a:p>
            <a:pPr indent="-381000" lvl="1" marL="914400" marR="0" rtl="0" algn="l">
              <a:lnSpc>
                <a:spcPct val="100000"/>
              </a:lnSpc>
              <a:spcBef>
                <a:spcPts val="0"/>
              </a:spcBef>
              <a:spcAft>
                <a:spcPts val="0"/>
              </a:spcAft>
              <a:buSzPts val="2400"/>
              <a:buChar char="◆"/>
            </a:pPr>
            <a:r>
              <a:rPr lang="en"/>
              <a:t>Vertices, nodes or points that represents each of the entities</a:t>
            </a:r>
            <a:endParaRPr/>
          </a:p>
          <a:p>
            <a:pPr indent="-381000" lvl="1" marL="914400" marR="0" rtl="0" algn="l">
              <a:lnSpc>
                <a:spcPct val="100000"/>
              </a:lnSpc>
              <a:spcBef>
                <a:spcPts val="0"/>
              </a:spcBef>
              <a:spcAft>
                <a:spcPts val="0"/>
              </a:spcAft>
              <a:buSzPts val="2400"/>
              <a:buChar char="◆"/>
            </a:pPr>
            <a:r>
              <a:rPr lang="en"/>
              <a:t>Edges, arcs or lines that represents relationships between nodes.</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A graph is denoted as </a:t>
            </a:r>
            <a:r>
              <a:rPr i="1" lang="en"/>
              <a:t>G = {V, A}</a:t>
            </a:r>
            <a:endParaRPr i="1"/>
          </a:p>
        </p:txBody>
      </p:sp>
      <p:sp>
        <p:nvSpPr>
          <p:cNvPr id="71" name="Google Shape;71;p1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Concepts &amp; definitions</a:t>
            </a:r>
            <a:endParaRPr/>
          </a:p>
        </p:txBody>
      </p:sp>
      <p:pic>
        <p:nvPicPr>
          <p:cNvPr id="72" name="Google Shape;72;p13"/>
          <p:cNvPicPr preferRelativeResize="0"/>
          <p:nvPr/>
        </p:nvPicPr>
        <p:blipFill>
          <a:blip r:embed="rId3">
            <a:alphaModFix/>
          </a:blip>
          <a:stretch>
            <a:fillRect/>
          </a:stretch>
        </p:blipFill>
        <p:spPr>
          <a:xfrm>
            <a:off x="6625325" y="4775175"/>
            <a:ext cx="2362200" cy="1943100"/>
          </a:xfrm>
          <a:prstGeom prst="rect">
            <a:avLst/>
          </a:prstGeom>
          <a:noFill/>
          <a:ln>
            <a:noFill/>
          </a:ln>
        </p:spPr>
      </p:pic>
      <p:sp>
        <p:nvSpPr>
          <p:cNvPr id="73" name="Google Shape;73;p13"/>
          <p:cNvSpPr/>
          <p:nvPr/>
        </p:nvSpPr>
        <p:spPr>
          <a:xfrm>
            <a:off x="4693500" y="5872100"/>
            <a:ext cx="2277000" cy="804300"/>
          </a:xfrm>
          <a:prstGeom prst="wedgeRoundRectCallout">
            <a:avLst>
              <a:gd fmla="val 58732" name="adj1"/>
              <a:gd fmla="val 19890" name="adj2"/>
              <a:gd fmla="val 0" name="adj3"/>
            </a:avLst>
          </a:prstGeom>
          <a:solidFill>
            <a:srgbClr val="F3F3F3"/>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V</a:t>
            </a:r>
            <a:r>
              <a:rPr lang="en" sz="1800">
                <a:latin typeface="Droid Sans"/>
                <a:ea typeface="Droid Sans"/>
                <a:cs typeface="Droid Sans"/>
                <a:sym typeface="Droid Sans"/>
              </a:rPr>
              <a:t> = { 1, 4, 5, 7, 9 }</a:t>
            </a:r>
            <a:endParaRPr sz="1800">
              <a:latin typeface="Droid Sans"/>
              <a:ea typeface="Droid Sans"/>
              <a:cs typeface="Droid Sans"/>
              <a:sym typeface="Droid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6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869" name="Google Shape;869;p67"/>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870" name="Google Shape;870;p67"/>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graphicFrame>
        <p:nvGraphicFramePr>
          <p:cNvPr id="871" name="Google Shape;871;p67"/>
          <p:cNvGraphicFramePr/>
          <p:nvPr/>
        </p:nvGraphicFramePr>
        <p:xfrm>
          <a:off x="36670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1</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7</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6</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r>
            </a:tbl>
          </a:graphicData>
        </a:graphic>
      </p:graphicFrame>
      <p:sp>
        <p:nvSpPr>
          <p:cNvPr id="872" name="Google Shape;872;p67"/>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graphicFrame>
        <p:nvGraphicFramePr>
          <p:cNvPr id="873" name="Google Shape;873;p67"/>
          <p:cNvGraphicFramePr/>
          <p:nvPr/>
        </p:nvGraphicFramePr>
        <p:xfrm>
          <a:off x="64864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
        <p:nvSpPr>
          <p:cNvPr id="874" name="Google Shape;874;p67"/>
          <p:cNvSpPr txBox="1"/>
          <p:nvPr/>
        </p:nvSpPr>
        <p:spPr>
          <a:xfrm>
            <a:off x="6230050" y="2663075"/>
            <a:ext cx="190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i</a:t>
            </a:r>
            <a:endParaRPr i="1"/>
          </a:p>
        </p:txBody>
      </p:sp>
      <p:sp>
        <p:nvSpPr>
          <p:cNvPr id="875" name="Google Shape;875;p67"/>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876" name="Google Shape;876;p67"/>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6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882" name="Google Shape;882;p68"/>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883" name="Google Shape;883;p68"/>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graphicFrame>
        <p:nvGraphicFramePr>
          <p:cNvPr id="884" name="Google Shape;884;p68"/>
          <p:cNvGraphicFramePr/>
          <p:nvPr/>
        </p:nvGraphicFramePr>
        <p:xfrm>
          <a:off x="36670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00"/>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1</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7</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6</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r>
            </a:tbl>
          </a:graphicData>
        </a:graphic>
      </p:graphicFrame>
      <p:graphicFrame>
        <p:nvGraphicFramePr>
          <p:cNvPr id="885" name="Google Shape;885;p68"/>
          <p:cNvGraphicFramePr/>
          <p:nvPr/>
        </p:nvGraphicFramePr>
        <p:xfrm>
          <a:off x="36501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bl>
          </a:graphicData>
        </a:graphic>
      </p:graphicFrame>
      <p:sp>
        <p:nvSpPr>
          <p:cNvPr id="886" name="Google Shape;886;p68"/>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sp>
        <p:nvSpPr>
          <p:cNvPr id="887" name="Google Shape;887;p68"/>
          <p:cNvSpPr txBox="1"/>
          <p:nvPr/>
        </p:nvSpPr>
        <p:spPr>
          <a:xfrm>
            <a:off x="6230050" y="2663075"/>
            <a:ext cx="190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i</a:t>
            </a:r>
            <a:endParaRPr i="1"/>
          </a:p>
        </p:txBody>
      </p:sp>
      <p:graphicFrame>
        <p:nvGraphicFramePr>
          <p:cNvPr id="888" name="Google Shape;888;p68"/>
          <p:cNvGraphicFramePr/>
          <p:nvPr/>
        </p:nvGraphicFramePr>
        <p:xfrm>
          <a:off x="6506300" y="42203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tc>
              </a:tr>
            </a:tbl>
          </a:graphicData>
        </a:graphic>
      </p:graphicFrame>
      <p:sp>
        <p:nvSpPr>
          <p:cNvPr id="889" name="Google Shape;889;p68"/>
          <p:cNvSpPr txBox="1"/>
          <p:nvPr/>
        </p:nvSpPr>
        <p:spPr>
          <a:xfrm>
            <a:off x="6230050" y="5330075"/>
            <a:ext cx="190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i</a:t>
            </a:r>
            <a:endParaRPr i="1"/>
          </a:p>
        </p:txBody>
      </p:sp>
      <p:sp>
        <p:nvSpPr>
          <p:cNvPr id="890" name="Google Shape;890;p68"/>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891" name="Google Shape;891;p68"/>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graphicFrame>
        <p:nvGraphicFramePr>
          <p:cNvPr id="892" name="Google Shape;892;p68"/>
          <p:cNvGraphicFramePr/>
          <p:nvPr/>
        </p:nvGraphicFramePr>
        <p:xfrm>
          <a:off x="64864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6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898" name="Google Shape;898;p69"/>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899" name="Google Shape;899;p69"/>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graphicFrame>
        <p:nvGraphicFramePr>
          <p:cNvPr id="900" name="Google Shape;900;p69"/>
          <p:cNvGraphicFramePr/>
          <p:nvPr/>
        </p:nvGraphicFramePr>
        <p:xfrm>
          <a:off x="36670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00"/>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1</a:t>
                      </a:r>
                      <a:endParaRPr>
                        <a:latin typeface="Droid Sans"/>
                        <a:ea typeface="Droid Sans"/>
                        <a:cs typeface="Droid Sans"/>
                        <a:sym typeface="Droid Sans"/>
                      </a:endParaRPr>
                    </a:p>
                  </a:txBody>
                  <a:tcPr marT="91425" marB="91425" marR="91425" marL="91425">
                    <a:solidFill>
                      <a:srgbClr val="FFFF00"/>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7</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6</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r>
            </a:tbl>
          </a:graphicData>
        </a:graphic>
      </p:graphicFrame>
      <p:graphicFrame>
        <p:nvGraphicFramePr>
          <p:cNvPr id="901" name="Google Shape;901;p69"/>
          <p:cNvGraphicFramePr/>
          <p:nvPr/>
        </p:nvGraphicFramePr>
        <p:xfrm>
          <a:off x="36501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bl>
          </a:graphicData>
        </a:graphic>
      </p:graphicFrame>
      <p:sp>
        <p:nvSpPr>
          <p:cNvPr id="902" name="Google Shape;902;p69"/>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graphicFrame>
        <p:nvGraphicFramePr>
          <p:cNvPr id="903" name="Google Shape;903;p69"/>
          <p:cNvGraphicFramePr/>
          <p:nvPr/>
        </p:nvGraphicFramePr>
        <p:xfrm>
          <a:off x="6506300" y="42203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Q</a:t>
                      </a:r>
                      <a:r>
                        <a:rPr b="1" baseline="-25000" lang="en">
                          <a:solidFill>
                            <a:schemeClr val="dk1"/>
                          </a:solidFill>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904" name="Google Shape;904;p69"/>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905" name="Google Shape;905;p69"/>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sp>
        <p:nvSpPr>
          <p:cNvPr id="906" name="Google Shape;906;p69"/>
          <p:cNvSpPr/>
          <p:nvPr/>
        </p:nvSpPr>
        <p:spPr>
          <a:xfrm>
            <a:off x="2216750" y="3475375"/>
            <a:ext cx="3512400" cy="668700"/>
          </a:xfrm>
          <a:prstGeom prst="wedgeRoundRectCallout">
            <a:avLst>
              <a:gd fmla="val 19471" name="adj1"/>
              <a:gd fmla="val 128473"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 </a:t>
            </a:r>
            <a:r>
              <a:rPr lang="en">
                <a:solidFill>
                  <a:schemeClr val="dk1"/>
                </a:solidFill>
                <a:latin typeface="Droid Sans"/>
                <a:ea typeface="Droid Sans"/>
                <a:cs typeface="Droid Sans"/>
                <a:sym typeface="Droid Sans"/>
              </a:rPr>
              <a:t>min( </a:t>
            </a:r>
            <a:r>
              <a:rPr lang="en">
                <a:solidFill>
                  <a:schemeClr val="dk1"/>
                </a:solidFill>
                <a:latin typeface="Courier New"/>
                <a:ea typeface="Courier New"/>
                <a:cs typeface="Courier New"/>
                <a:sym typeface="Courier New"/>
              </a:rPr>
              <a:t>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[1,2],D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[1,1]+D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[1,2]</a:t>
            </a:r>
            <a:r>
              <a:rPr lang="en">
                <a:solidFill>
                  <a:schemeClr val="dk1"/>
                </a:solidFill>
                <a:latin typeface="Droid Sans"/>
                <a:ea typeface="Droid Sans"/>
                <a:cs typeface="Droid Sans"/>
                <a:sym typeface="Droid Sans"/>
              </a:rPr>
              <a:t>)</a:t>
            </a:r>
            <a:endParaRPr sz="1800"/>
          </a:p>
        </p:txBody>
      </p:sp>
      <p:graphicFrame>
        <p:nvGraphicFramePr>
          <p:cNvPr id="907" name="Google Shape;907;p69"/>
          <p:cNvGraphicFramePr/>
          <p:nvPr/>
        </p:nvGraphicFramePr>
        <p:xfrm>
          <a:off x="64864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7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913" name="Google Shape;913;p70"/>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914" name="Google Shape;914;p70"/>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graphicFrame>
        <p:nvGraphicFramePr>
          <p:cNvPr id="915" name="Google Shape;915;p70"/>
          <p:cNvGraphicFramePr/>
          <p:nvPr/>
        </p:nvGraphicFramePr>
        <p:xfrm>
          <a:off x="36670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00"/>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1</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00"/>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7</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6</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r>
            </a:tbl>
          </a:graphicData>
        </a:graphic>
      </p:graphicFrame>
      <p:graphicFrame>
        <p:nvGraphicFramePr>
          <p:cNvPr id="916" name="Google Shape;916;p70"/>
          <p:cNvGraphicFramePr/>
          <p:nvPr/>
        </p:nvGraphicFramePr>
        <p:xfrm>
          <a:off x="36501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bl>
          </a:graphicData>
        </a:graphic>
      </p:graphicFrame>
      <p:sp>
        <p:nvSpPr>
          <p:cNvPr id="917" name="Google Shape;917;p70"/>
          <p:cNvSpPr txBox="1"/>
          <p:nvPr/>
        </p:nvSpPr>
        <p:spPr>
          <a:xfrm>
            <a:off x="4611450" y="3806750"/>
            <a:ext cx="190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918" name="Google Shape;918;p70"/>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graphicFrame>
        <p:nvGraphicFramePr>
          <p:cNvPr id="919" name="Google Shape;919;p70"/>
          <p:cNvGraphicFramePr/>
          <p:nvPr/>
        </p:nvGraphicFramePr>
        <p:xfrm>
          <a:off x="6506300" y="42203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Q</a:t>
                      </a:r>
                      <a:r>
                        <a:rPr b="1" baseline="-25000" lang="en">
                          <a:solidFill>
                            <a:schemeClr val="dk1"/>
                          </a:solidFill>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bl>
          </a:graphicData>
        </a:graphic>
      </p:graphicFrame>
      <p:sp>
        <p:nvSpPr>
          <p:cNvPr id="920" name="Google Shape;920;p70"/>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921" name="Google Shape;921;p70"/>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sp>
        <p:nvSpPr>
          <p:cNvPr id="922" name="Google Shape;922;p70"/>
          <p:cNvSpPr/>
          <p:nvPr/>
        </p:nvSpPr>
        <p:spPr>
          <a:xfrm>
            <a:off x="1835750" y="3856375"/>
            <a:ext cx="3512400" cy="668700"/>
          </a:xfrm>
          <a:prstGeom prst="wedgeRoundRectCallout">
            <a:avLst>
              <a:gd fmla="val 19471" name="adj1"/>
              <a:gd fmla="val 128473"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 </a:t>
            </a:r>
            <a:r>
              <a:rPr lang="en">
                <a:solidFill>
                  <a:schemeClr val="dk1"/>
                </a:solidFill>
                <a:latin typeface="Droid Sans"/>
                <a:ea typeface="Droid Sans"/>
                <a:cs typeface="Droid Sans"/>
                <a:sym typeface="Droid Sans"/>
              </a:rPr>
              <a:t>min( </a:t>
            </a:r>
            <a:r>
              <a:rPr lang="en">
                <a:solidFill>
                  <a:schemeClr val="dk1"/>
                </a:solidFill>
                <a:latin typeface="Courier New"/>
                <a:ea typeface="Courier New"/>
                <a:cs typeface="Courier New"/>
                <a:sym typeface="Courier New"/>
              </a:rPr>
              <a:t>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[2,1],D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[2,1]+D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[1,1]</a:t>
            </a:r>
            <a:r>
              <a:rPr lang="en">
                <a:solidFill>
                  <a:schemeClr val="dk1"/>
                </a:solidFill>
                <a:latin typeface="Droid Sans"/>
                <a:ea typeface="Droid Sans"/>
                <a:cs typeface="Droid Sans"/>
                <a:sym typeface="Droid Sans"/>
              </a:rPr>
              <a:t>)</a:t>
            </a:r>
            <a:endParaRPr sz="1800"/>
          </a:p>
        </p:txBody>
      </p:sp>
      <p:graphicFrame>
        <p:nvGraphicFramePr>
          <p:cNvPr id="923" name="Google Shape;923;p70"/>
          <p:cNvGraphicFramePr/>
          <p:nvPr/>
        </p:nvGraphicFramePr>
        <p:xfrm>
          <a:off x="64864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7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929" name="Google Shape;929;p71"/>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930" name="Google Shape;930;p71"/>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graphicFrame>
        <p:nvGraphicFramePr>
          <p:cNvPr id="931" name="Google Shape;931;p71"/>
          <p:cNvGraphicFramePr/>
          <p:nvPr/>
        </p:nvGraphicFramePr>
        <p:xfrm>
          <a:off x="36670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1</a:t>
                      </a:r>
                      <a:endParaRPr>
                        <a:latin typeface="Droid Sans"/>
                        <a:ea typeface="Droid Sans"/>
                        <a:cs typeface="Droid Sans"/>
                        <a:sym typeface="Droid Sans"/>
                      </a:endParaRPr>
                    </a:p>
                  </a:txBody>
                  <a:tcPr marT="91425" marB="91425" marR="91425" marL="91425">
                    <a:solidFill>
                      <a:srgbClr val="00FF00"/>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00FF00"/>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00"/>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7</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6</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r>
            </a:tbl>
          </a:graphicData>
        </a:graphic>
      </p:graphicFrame>
      <p:graphicFrame>
        <p:nvGraphicFramePr>
          <p:cNvPr id="932" name="Google Shape;932;p71"/>
          <p:cNvGraphicFramePr/>
          <p:nvPr/>
        </p:nvGraphicFramePr>
        <p:xfrm>
          <a:off x="36501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bl>
          </a:graphicData>
        </a:graphic>
      </p:graphicFrame>
      <p:sp>
        <p:nvSpPr>
          <p:cNvPr id="933" name="Google Shape;933;p71"/>
          <p:cNvSpPr txBox="1"/>
          <p:nvPr/>
        </p:nvSpPr>
        <p:spPr>
          <a:xfrm>
            <a:off x="4763850" y="3806750"/>
            <a:ext cx="190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934" name="Google Shape;934;p71"/>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graphicFrame>
        <p:nvGraphicFramePr>
          <p:cNvPr id="935" name="Google Shape;935;p71"/>
          <p:cNvGraphicFramePr/>
          <p:nvPr/>
        </p:nvGraphicFramePr>
        <p:xfrm>
          <a:off x="6506300" y="42203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Q</a:t>
                      </a:r>
                      <a:r>
                        <a:rPr b="1" baseline="-25000" lang="en">
                          <a:solidFill>
                            <a:schemeClr val="dk1"/>
                          </a:solidFill>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936" name="Google Shape;936;p71"/>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937" name="Google Shape;937;p71"/>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sp>
        <p:nvSpPr>
          <p:cNvPr id="938" name="Google Shape;938;p71"/>
          <p:cNvSpPr/>
          <p:nvPr/>
        </p:nvSpPr>
        <p:spPr>
          <a:xfrm>
            <a:off x="2292950" y="3856375"/>
            <a:ext cx="3512400" cy="668700"/>
          </a:xfrm>
          <a:prstGeom prst="wedgeRoundRectCallout">
            <a:avLst>
              <a:gd fmla="val 19471" name="adj1"/>
              <a:gd fmla="val 128473"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 </a:t>
            </a:r>
            <a:r>
              <a:rPr lang="en">
                <a:solidFill>
                  <a:schemeClr val="dk1"/>
                </a:solidFill>
                <a:latin typeface="Droid Sans"/>
                <a:ea typeface="Droid Sans"/>
                <a:cs typeface="Droid Sans"/>
                <a:sym typeface="Droid Sans"/>
              </a:rPr>
              <a:t>min( </a:t>
            </a:r>
            <a:r>
              <a:rPr lang="en">
                <a:solidFill>
                  <a:schemeClr val="dk1"/>
                </a:solidFill>
                <a:latin typeface="Courier New"/>
                <a:ea typeface="Courier New"/>
                <a:cs typeface="Courier New"/>
                <a:sym typeface="Courier New"/>
              </a:rPr>
              <a:t>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[2,2],D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[2,1]+D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[1,2]</a:t>
            </a:r>
            <a:r>
              <a:rPr lang="en">
                <a:solidFill>
                  <a:schemeClr val="dk1"/>
                </a:solidFill>
                <a:latin typeface="Droid Sans"/>
                <a:ea typeface="Droid Sans"/>
                <a:cs typeface="Droid Sans"/>
                <a:sym typeface="Droid Sans"/>
              </a:rPr>
              <a:t>)</a:t>
            </a:r>
            <a:endParaRPr sz="1800"/>
          </a:p>
        </p:txBody>
      </p:sp>
      <p:graphicFrame>
        <p:nvGraphicFramePr>
          <p:cNvPr id="939" name="Google Shape;939;p71"/>
          <p:cNvGraphicFramePr/>
          <p:nvPr/>
        </p:nvGraphicFramePr>
        <p:xfrm>
          <a:off x="64864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7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945" name="Google Shape;945;p72"/>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946" name="Google Shape;946;p72"/>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graphicFrame>
        <p:nvGraphicFramePr>
          <p:cNvPr id="947" name="Google Shape;947;p72"/>
          <p:cNvGraphicFramePr/>
          <p:nvPr/>
        </p:nvGraphicFramePr>
        <p:xfrm>
          <a:off x="36670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1</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00FF00"/>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00FF00"/>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00"/>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7</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6</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r>
            </a:tbl>
          </a:graphicData>
        </a:graphic>
      </p:graphicFrame>
      <p:graphicFrame>
        <p:nvGraphicFramePr>
          <p:cNvPr id="948" name="Google Shape;948;p72"/>
          <p:cNvGraphicFramePr/>
          <p:nvPr/>
        </p:nvGraphicFramePr>
        <p:xfrm>
          <a:off x="36501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bl>
          </a:graphicData>
        </a:graphic>
      </p:graphicFrame>
      <p:sp>
        <p:nvSpPr>
          <p:cNvPr id="949" name="Google Shape;949;p72"/>
          <p:cNvSpPr txBox="1"/>
          <p:nvPr/>
        </p:nvSpPr>
        <p:spPr>
          <a:xfrm>
            <a:off x="4611450" y="3806750"/>
            <a:ext cx="190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950" name="Google Shape;950;p72"/>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graphicFrame>
        <p:nvGraphicFramePr>
          <p:cNvPr id="951" name="Google Shape;951;p72"/>
          <p:cNvGraphicFramePr/>
          <p:nvPr/>
        </p:nvGraphicFramePr>
        <p:xfrm>
          <a:off x="6506300" y="42203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Q</a:t>
                      </a:r>
                      <a:r>
                        <a:rPr b="1" baseline="-25000" lang="en">
                          <a:solidFill>
                            <a:schemeClr val="dk1"/>
                          </a:solidFill>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952" name="Google Shape;952;p72"/>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953" name="Google Shape;953;p72"/>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sp>
        <p:nvSpPr>
          <p:cNvPr id="954" name="Google Shape;954;p72"/>
          <p:cNvSpPr/>
          <p:nvPr/>
        </p:nvSpPr>
        <p:spPr>
          <a:xfrm>
            <a:off x="2673950" y="3856375"/>
            <a:ext cx="3512400" cy="668700"/>
          </a:xfrm>
          <a:prstGeom prst="wedgeRoundRectCallout">
            <a:avLst>
              <a:gd fmla="val 19471" name="adj1"/>
              <a:gd fmla="val 128473"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 </a:t>
            </a:r>
            <a:r>
              <a:rPr lang="en">
                <a:solidFill>
                  <a:schemeClr val="dk1"/>
                </a:solidFill>
                <a:latin typeface="Droid Sans"/>
                <a:ea typeface="Droid Sans"/>
                <a:cs typeface="Droid Sans"/>
                <a:sym typeface="Droid Sans"/>
              </a:rPr>
              <a:t>min( </a:t>
            </a:r>
            <a:r>
              <a:rPr lang="en">
                <a:solidFill>
                  <a:schemeClr val="dk1"/>
                </a:solidFill>
                <a:latin typeface="Courier New"/>
                <a:ea typeface="Courier New"/>
                <a:cs typeface="Courier New"/>
                <a:sym typeface="Courier New"/>
              </a:rPr>
              <a:t>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[2,3],D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[2,1]+D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[1,3]</a:t>
            </a:r>
            <a:r>
              <a:rPr lang="en">
                <a:solidFill>
                  <a:schemeClr val="dk1"/>
                </a:solidFill>
                <a:latin typeface="Droid Sans"/>
                <a:ea typeface="Droid Sans"/>
                <a:cs typeface="Droid Sans"/>
                <a:sym typeface="Droid Sans"/>
              </a:rPr>
              <a:t>)</a:t>
            </a:r>
            <a:endParaRPr sz="1800"/>
          </a:p>
        </p:txBody>
      </p:sp>
      <p:graphicFrame>
        <p:nvGraphicFramePr>
          <p:cNvPr id="955" name="Google Shape;955;p72"/>
          <p:cNvGraphicFramePr/>
          <p:nvPr/>
        </p:nvGraphicFramePr>
        <p:xfrm>
          <a:off x="64864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7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961" name="Google Shape;961;p73"/>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962" name="Google Shape;962;p73"/>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graphicFrame>
        <p:nvGraphicFramePr>
          <p:cNvPr id="963" name="Google Shape;963;p73"/>
          <p:cNvGraphicFramePr/>
          <p:nvPr/>
        </p:nvGraphicFramePr>
        <p:xfrm>
          <a:off x="36670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1</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00FF00"/>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00FF00"/>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00"/>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7</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6</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r>
            </a:tbl>
          </a:graphicData>
        </a:graphic>
      </p:graphicFrame>
      <p:graphicFrame>
        <p:nvGraphicFramePr>
          <p:cNvPr id="964" name="Google Shape;964;p73"/>
          <p:cNvGraphicFramePr/>
          <p:nvPr/>
        </p:nvGraphicFramePr>
        <p:xfrm>
          <a:off x="36501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bl>
          </a:graphicData>
        </a:graphic>
      </p:graphicFrame>
      <p:sp>
        <p:nvSpPr>
          <p:cNvPr id="965" name="Google Shape;965;p73"/>
          <p:cNvSpPr txBox="1"/>
          <p:nvPr/>
        </p:nvSpPr>
        <p:spPr>
          <a:xfrm>
            <a:off x="4763850" y="3806750"/>
            <a:ext cx="190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966" name="Google Shape;966;p73"/>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graphicFrame>
        <p:nvGraphicFramePr>
          <p:cNvPr id="967" name="Google Shape;967;p73"/>
          <p:cNvGraphicFramePr/>
          <p:nvPr/>
        </p:nvGraphicFramePr>
        <p:xfrm>
          <a:off x="6506300" y="42203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Q</a:t>
                      </a:r>
                      <a:r>
                        <a:rPr b="1" baseline="-25000" lang="en">
                          <a:solidFill>
                            <a:schemeClr val="dk1"/>
                          </a:solidFill>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968" name="Google Shape;968;p73"/>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969" name="Google Shape;969;p73"/>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sp>
        <p:nvSpPr>
          <p:cNvPr id="970" name="Google Shape;970;p73"/>
          <p:cNvSpPr/>
          <p:nvPr/>
        </p:nvSpPr>
        <p:spPr>
          <a:xfrm>
            <a:off x="3131150" y="3856375"/>
            <a:ext cx="3512400" cy="668700"/>
          </a:xfrm>
          <a:prstGeom prst="wedgeRoundRectCallout">
            <a:avLst>
              <a:gd fmla="val 19471" name="adj1"/>
              <a:gd fmla="val 128473"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 </a:t>
            </a:r>
            <a:r>
              <a:rPr lang="en">
                <a:solidFill>
                  <a:schemeClr val="dk1"/>
                </a:solidFill>
                <a:latin typeface="Droid Sans"/>
                <a:ea typeface="Droid Sans"/>
                <a:cs typeface="Droid Sans"/>
                <a:sym typeface="Droid Sans"/>
              </a:rPr>
              <a:t>min( </a:t>
            </a:r>
            <a:r>
              <a:rPr lang="en">
                <a:solidFill>
                  <a:schemeClr val="dk1"/>
                </a:solidFill>
                <a:latin typeface="Courier New"/>
                <a:ea typeface="Courier New"/>
                <a:cs typeface="Courier New"/>
                <a:sym typeface="Courier New"/>
              </a:rPr>
              <a:t>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[2,4],D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[2,1]+D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[1,4]</a:t>
            </a:r>
            <a:r>
              <a:rPr lang="en">
                <a:solidFill>
                  <a:schemeClr val="dk1"/>
                </a:solidFill>
                <a:latin typeface="Droid Sans"/>
                <a:ea typeface="Droid Sans"/>
                <a:cs typeface="Droid Sans"/>
                <a:sym typeface="Droid Sans"/>
              </a:rPr>
              <a:t>)</a:t>
            </a:r>
            <a:endParaRPr sz="1800"/>
          </a:p>
        </p:txBody>
      </p:sp>
      <p:graphicFrame>
        <p:nvGraphicFramePr>
          <p:cNvPr id="971" name="Google Shape;971;p73"/>
          <p:cNvGraphicFramePr/>
          <p:nvPr/>
        </p:nvGraphicFramePr>
        <p:xfrm>
          <a:off x="64864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7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977" name="Google Shape;977;p74"/>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978" name="Google Shape;978;p74"/>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graphicFrame>
        <p:nvGraphicFramePr>
          <p:cNvPr id="979" name="Google Shape;979;p74"/>
          <p:cNvGraphicFramePr/>
          <p:nvPr/>
        </p:nvGraphicFramePr>
        <p:xfrm>
          <a:off x="36670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1</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00FF00"/>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00FF00"/>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7</a:t>
                      </a:r>
                      <a:endParaRPr>
                        <a:latin typeface="Droid Sans"/>
                        <a:ea typeface="Droid Sans"/>
                        <a:cs typeface="Droid Sans"/>
                        <a:sym typeface="Droid Sans"/>
                      </a:endParaRPr>
                    </a:p>
                  </a:txBody>
                  <a:tcPr marT="91425" marB="91425" marR="91425" marL="91425">
                    <a:solidFill>
                      <a:srgbClr val="FFFF00"/>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6</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tc>
              </a:tr>
            </a:tbl>
          </a:graphicData>
        </a:graphic>
      </p:graphicFrame>
      <p:graphicFrame>
        <p:nvGraphicFramePr>
          <p:cNvPr id="980" name="Google Shape;980;p74"/>
          <p:cNvGraphicFramePr/>
          <p:nvPr/>
        </p:nvGraphicFramePr>
        <p:xfrm>
          <a:off x="36501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bl>
          </a:graphicData>
        </a:graphic>
      </p:graphicFrame>
      <p:sp>
        <p:nvSpPr>
          <p:cNvPr id="981" name="Google Shape;981;p74"/>
          <p:cNvSpPr txBox="1"/>
          <p:nvPr/>
        </p:nvSpPr>
        <p:spPr>
          <a:xfrm>
            <a:off x="4687650" y="3806750"/>
            <a:ext cx="190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982" name="Google Shape;982;p74"/>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graphicFrame>
        <p:nvGraphicFramePr>
          <p:cNvPr id="983" name="Google Shape;983;p74"/>
          <p:cNvGraphicFramePr/>
          <p:nvPr/>
        </p:nvGraphicFramePr>
        <p:xfrm>
          <a:off x="6506300" y="42203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984" name="Google Shape;984;p74"/>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985" name="Google Shape;985;p74"/>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graphicFrame>
        <p:nvGraphicFramePr>
          <p:cNvPr id="986" name="Google Shape;986;p74"/>
          <p:cNvGraphicFramePr/>
          <p:nvPr/>
        </p:nvGraphicFramePr>
        <p:xfrm>
          <a:off x="64864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
        <p:nvSpPr>
          <p:cNvPr id="987" name="Google Shape;987;p74"/>
          <p:cNvSpPr/>
          <p:nvPr/>
        </p:nvSpPr>
        <p:spPr>
          <a:xfrm>
            <a:off x="3512150" y="3856375"/>
            <a:ext cx="3512400" cy="668700"/>
          </a:xfrm>
          <a:prstGeom prst="wedgeRoundRectCallout">
            <a:avLst>
              <a:gd fmla="val 19471" name="adj1"/>
              <a:gd fmla="val 128473"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 </a:t>
            </a:r>
            <a:r>
              <a:rPr lang="en">
                <a:solidFill>
                  <a:schemeClr val="dk1"/>
                </a:solidFill>
                <a:latin typeface="Droid Sans"/>
                <a:ea typeface="Droid Sans"/>
                <a:cs typeface="Droid Sans"/>
                <a:sym typeface="Droid Sans"/>
              </a:rPr>
              <a:t>min( </a:t>
            </a:r>
            <a:r>
              <a:rPr lang="en">
                <a:solidFill>
                  <a:schemeClr val="dk1"/>
                </a:solidFill>
                <a:latin typeface="Courier New"/>
                <a:ea typeface="Courier New"/>
                <a:cs typeface="Courier New"/>
                <a:sym typeface="Courier New"/>
              </a:rPr>
              <a:t>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[2,5],D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[2,1]+D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[1,5]</a:t>
            </a:r>
            <a:r>
              <a:rPr lang="en">
                <a:solidFill>
                  <a:schemeClr val="dk1"/>
                </a:solidFill>
                <a:latin typeface="Droid Sans"/>
                <a:ea typeface="Droid Sans"/>
                <a:cs typeface="Droid Sans"/>
                <a:sym typeface="Droid Sans"/>
              </a:rPr>
              <a:t>)</a:t>
            </a:r>
            <a:endParaRPr sz="1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7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993" name="Google Shape;993;p75"/>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994" name="Google Shape;994;p75"/>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graphicFrame>
        <p:nvGraphicFramePr>
          <p:cNvPr id="995" name="Google Shape;995;p75"/>
          <p:cNvGraphicFramePr/>
          <p:nvPr/>
        </p:nvGraphicFramePr>
        <p:xfrm>
          <a:off x="36670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00FF00"/>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1</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7</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solidFill>
                      <a:srgbClr val="FFFF00"/>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6</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r>
            </a:tbl>
          </a:graphicData>
        </a:graphic>
      </p:graphicFrame>
      <p:graphicFrame>
        <p:nvGraphicFramePr>
          <p:cNvPr id="996" name="Google Shape;996;p75"/>
          <p:cNvGraphicFramePr/>
          <p:nvPr/>
        </p:nvGraphicFramePr>
        <p:xfrm>
          <a:off x="36501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bl>
          </a:graphicData>
        </a:graphic>
      </p:graphicFrame>
      <p:sp>
        <p:nvSpPr>
          <p:cNvPr id="997" name="Google Shape;997;p75"/>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sp>
        <p:nvSpPr>
          <p:cNvPr id="998" name="Google Shape;998;p75"/>
          <p:cNvSpPr/>
          <p:nvPr/>
        </p:nvSpPr>
        <p:spPr>
          <a:xfrm>
            <a:off x="1911950" y="4237375"/>
            <a:ext cx="3512400" cy="668700"/>
          </a:xfrm>
          <a:prstGeom prst="wedgeRoundRectCallout">
            <a:avLst>
              <a:gd fmla="val 19471" name="adj1"/>
              <a:gd fmla="val 128473"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 </a:t>
            </a:r>
            <a:r>
              <a:rPr lang="en">
                <a:solidFill>
                  <a:schemeClr val="dk1"/>
                </a:solidFill>
                <a:latin typeface="Droid Sans"/>
                <a:ea typeface="Droid Sans"/>
                <a:cs typeface="Droid Sans"/>
                <a:sym typeface="Droid Sans"/>
              </a:rPr>
              <a:t>min( </a:t>
            </a:r>
            <a:r>
              <a:rPr lang="en">
                <a:solidFill>
                  <a:schemeClr val="dk1"/>
                </a:solidFill>
                <a:latin typeface="Courier New"/>
                <a:ea typeface="Courier New"/>
                <a:cs typeface="Courier New"/>
                <a:sym typeface="Courier New"/>
              </a:rPr>
              <a:t>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[3,1],D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[3,1]+D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[1,1]</a:t>
            </a:r>
            <a:r>
              <a:rPr lang="en">
                <a:solidFill>
                  <a:schemeClr val="dk1"/>
                </a:solidFill>
                <a:latin typeface="Droid Sans"/>
                <a:ea typeface="Droid Sans"/>
                <a:cs typeface="Droid Sans"/>
                <a:sym typeface="Droid Sans"/>
              </a:rPr>
              <a:t>)</a:t>
            </a:r>
            <a:endParaRPr sz="1800"/>
          </a:p>
        </p:txBody>
      </p:sp>
      <p:graphicFrame>
        <p:nvGraphicFramePr>
          <p:cNvPr id="999" name="Google Shape;999;p75"/>
          <p:cNvGraphicFramePr/>
          <p:nvPr/>
        </p:nvGraphicFramePr>
        <p:xfrm>
          <a:off x="6506300" y="42203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Q</a:t>
                      </a:r>
                      <a:r>
                        <a:rPr b="1" baseline="-25000" lang="en">
                          <a:solidFill>
                            <a:schemeClr val="dk1"/>
                          </a:solidFill>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000" name="Google Shape;1000;p75"/>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1001" name="Google Shape;1001;p75"/>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graphicFrame>
        <p:nvGraphicFramePr>
          <p:cNvPr id="1002" name="Google Shape;1002;p75"/>
          <p:cNvGraphicFramePr/>
          <p:nvPr/>
        </p:nvGraphicFramePr>
        <p:xfrm>
          <a:off x="64864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7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1008" name="Google Shape;1008;p76"/>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1009" name="Google Shape;1009;p76"/>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graphicFrame>
        <p:nvGraphicFramePr>
          <p:cNvPr id="1010" name="Google Shape;1010;p76"/>
          <p:cNvGraphicFramePr/>
          <p:nvPr/>
        </p:nvGraphicFramePr>
        <p:xfrm>
          <a:off x="36670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1</a:t>
                      </a:r>
                      <a:endParaRPr>
                        <a:latin typeface="Droid Sans"/>
                        <a:ea typeface="Droid Sans"/>
                        <a:cs typeface="Droid Sans"/>
                        <a:sym typeface="Droid Sans"/>
                      </a:endParaRPr>
                    </a:p>
                  </a:txBody>
                  <a:tcPr marT="91425" marB="91425" marR="91425" marL="91425">
                    <a:solidFill>
                      <a:srgbClr val="00FF00"/>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7</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solidFill>
                      <a:srgbClr val="00FF00"/>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solidFill>
                      <a:srgbClr val="FFFF00"/>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6</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r>
            </a:tbl>
          </a:graphicData>
        </a:graphic>
      </p:graphicFrame>
      <p:graphicFrame>
        <p:nvGraphicFramePr>
          <p:cNvPr id="1011" name="Google Shape;1011;p76"/>
          <p:cNvGraphicFramePr/>
          <p:nvPr/>
        </p:nvGraphicFramePr>
        <p:xfrm>
          <a:off x="36501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bl>
          </a:graphicData>
        </a:graphic>
      </p:graphicFrame>
      <p:sp>
        <p:nvSpPr>
          <p:cNvPr id="1012" name="Google Shape;1012;p76"/>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sp>
        <p:nvSpPr>
          <p:cNvPr id="1013" name="Google Shape;1013;p76"/>
          <p:cNvSpPr/>
          <p:nvPr/>
        </p:nvSpPr>
        <p:spPr>
          <a:xfrm>
            <a:off x="2292950" y="4237375"/>
            <a:ext cx="3512400" cy="668700"/>
          </a:xfrm>
          <a:prstGeom prst="wedgeRoundRectCallout">
            <a:avLst>
              <a:gd fmla="val 19471" name="adj1"/>
              <a:gd fmla="val 128473"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 </a:t>
            </a:r>
            <a:r>
              <a:rPr lang="en">
                <a:solidFill>
                  <a:schemeClr val="dk1"/>
                </a:solidFill>
                <a:latin typeface="Droid Sans"/>
                <a:ea typeface="Droid Sans"/>
                <a:cs typeface="Droid Sans"/>
                <a:sym typeface="Droid Sans"/>
              </a:rPr>
              <a:t>min( </a:t>
            </a:r>
            <a:r>
              <a:rPr lang="en">
                <a:solidFill>
                  <a:schemeClr val="dk1"/>
                </a:solidFill>
                <a:latin typeface="Courier New"/>
                <a:ea typeface="Courier New"/>
                <a:cs typeface="Courier New"/>
                <a:sym typeface="Courier New"/>
              </a:rPr>
              <a:t>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[3,2],D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[3,1]+D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[1,2]</a:t>
            </a:r>
            <a:r>
              <a:rPr lang="en">
                <a:solidFill>
                  <a:schemeClr val="dk1"/>
                </a:solidFill>
                <a:latin typeface="Droid Sans"/>
                <a:ea typeface="Droid Sans"/>
                <a:cs typeface="Droid Sans"/>
                <a:sym typeface="Droid Sans"/>
              </a:rPr>
              <a:t>)</a:t>
            </a:r>
            <a:endParaRPr sz="1800"/>
          </a:p>
        </p:txBody>
      </p:sp>
      <p:graphicFrame>
        <p:nvGraphicFramePr>
          <p:cNvPr id="1014" name="Google Shape;1014;p76"/>
          <p:cNvGraphicFramePr/>
          <p:nvPr/>
        </p:nvGraphicFramePr>
        <p:xfrm>
          <a:off x="6506300" y="42203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Q</a:t>
                      </a:r>
                      <a:r>
                        <a:rPr b="1" baseline="-25000" lang="en">
                          <a:solidFill>
                            <a:schemeClr val="dk1"/>
                          </a:solidFill>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015" name="Google Shape;1015;p76"/>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1016" name="Google Shape;1016;p76"/>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graphicFrame>
        <p:nvGraphicFramePr>
          <p:cNvPr id="1017" name="Google Shape;1017;p76"/>
          <p:cNvGraphicFramePr/>
          <p:nvPr/>
        </p:nvGraphicFramePr>
        <p:xfrm>
          <a:off x="64864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A graph </a:t>
            </a:r>
            <a:r>
              <a:rPr i="1" lang="en"/>
              <a:t>G</a:t>
            </a:r>
            <a:r>
              <a:rPr lang="en"/>
              <a:t> groups together physical or conceptual entities. A graph is composed of:</a:t>
            </a:r>
            <a:endParaRPr/>
          </a:p>
          <a:p>
            <a:pPr indent="-381000" lvl="1" marL="914400" marR="0" rtl="0" algn="l">
              <a:lnSpc>
                <a:spcPct val="100000"/>
              </a:lnSpc>
              <a:spcBef>
                <a:spcPts val="0"/>
              </a:spcBef>
              <a:spcAft>
                <a:spcPts val="0"/>
              </a:spcAft>
              <a:buSzPts val="2400"/>
              <a:buChar char="◆"/>
            </a:pPr>
            <a:r>
              <a:rPr b="1" lang="en"/>
              <a:t>Vertices</a:t>
            </a:r>
            <a:r>
              <a:rPr lang="en"/>
              <a:t>, nodes or points that represents each of the entities</a:t>
            </a:r>
            <a:endParaRPr/>
          </a:p>
          <a:p>
            <a:pPr indent="-381000" lvl="1" marL="914400" marR="0" rtl="0" algn="l">
              <a:lnSpc>
                <a:spcPct val="100000"/>
              </a:lnSpc>
              <a:spcBef>
                <a:spcPts val="0"/>
              </a:spcBef>
              <a:spcAft>
                <a:spcPts val="0"/>
              </a:spcAft>
              <a:buSzPts val="2400"/>
              <a:buChar char="◆"/>
            </a:pPr>
            <a:r>
              <a:rPr b="1" lang="en"/>
              <a:t>Edges</a:t>
            </a:r>
            <a:r>
              <a:rPr lang="en"/>
              <a:t>, arcs or lines that represents relationships between nodes.</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A graph is denoted as </a:t>
            </a:r>
            <a:r>
              <a:rPr i="1" lang="en"/>
              <a:t>G = {V, A}</a:t>
            </a:r>
            <a:endParaRPr i="1"/>
          </a:p>
        </p:txBody>
      </p:sp>
      <p:sp>
        <p:nvSpPr>
          <p:cNvPr id="79" name="Google Shape;79;p1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Concepts &amp; definitions</a:t>
            </a:r>
            <a:endParaRPr/>
          </a:p>
        </p:txBody>
      </p:sp>
      <p:pic>
        <p:nvPicPr>
          <p:cNvPr id="80" name="Google Shape;80;p14"/>
          <p:cNvPicPr preferRelativeResize="0"/>
          <p:nvPr/>
        </p:nvPicPr>
        <p:blipFill>
          <a:blip r:embed="rId3">
            <a:alphaModFix/>
          </a:blip>
          <a:stretch>
            <a:fillRect/>
          </a:stretch>
        </p:blipFill>
        <p:spPr>
          <a:xfrm>
            <a:off x="6625325" y="4775175"/>
            <a:ext cx="2362200" cy="1943100"/>
          </a:xfrm>
          <a:prstGeom prst="rect">
            <a:avLst/>
          </a:prstGeom>
          <a:noFill/>
          <a:ln>
            <a:noFill/>
          </a:ln>
        </p:spPr>
      </p:pic>
      <p:sp>
        <p:nvSpPr>
          <p:cNvPr id="81" name="Google Shape;81;p14"/>
          <p:cNvSpPr/>
          <p:nvPr/>
        </p:nvSpPr>
        <p:spPr>
          <a:xfrm>
            <a:off x="1444225" y="5482925"/>
            <a:ext cx="5543400" cy="804300"/>
          </a:xfrm>
          <a:prstGeom prst="wedgeRoundRectCallout">
            <a:avLst>
              <a:gd fmla="val 58732" name="adj1"/>
              <a:gd fmla="val 19890" name="adj2"/>
              <a:gd fmla="val 0" name="adj3"/>
            </a:avLst>
          </a:prstGeom>
          <a:solidFill>
            <a:srgbClr val="F3F3F3"/>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Droid Sans"/>
                <a:ea typeface="Droid Sans"/>
                <a:cs typeface="Droid Sans"/>
                <a:sym typeface="Droid Sans"/>
              </a:rPr>
              <a:t>A</a:t>
            </a:r>
            <a:r>
              <a:rPr lang="en" sz="1800">
                <a:latin typeface="Droid Sans"/>
                <a:ea typeface="Droid Sans"/>
                <a:cs typeface="Droid Sans"/>
                <a:sym typeface="Droid Sans"/>
              </a:rPr>
              <a:t> = { (1,4), </a:t>
            </a:r>
            <a:r>
              <a:rPr lang="en" sz="1800">
                <a:solidFill>
                  <a:schemeClr val="dk1"/>
                </a:solidFill>
                <a:latin typeface="Droid Sans"/>
                <a:ea typeface="Droid Sans"/>
                <a:cs typeface="Droid Sans"/>
                <a:sym typeface="Droid Sans"/>
              </a:rPr>
              <a:t>(4,1),</a:t>
            </a:r>
            <a:r>
              <a:rPr lang="en" sz="1800">
                <a:latin typeface="Droid Sans"/>
                <a:ea typeface="Droid Sans"/>
                <a:cs typeface="Droid Sans"/>
                <a:sym typeface="Droid Sans"/>
              </a:rPr>
              <a:t> (1,5), </a:t>
            </a:r>
            <a:r>
              <a:rPr lang="en" sz="1800">
                <a:solidFill>
                  <a:schemeClr val="dk1"/>
                </a:solidFill>
                <a:latin typeface="Droid Sans"/>
                <a:ea typeface="Droid Sans"/>
                <a:cs typeface="Droid Sans"/>
                <a:sym typeface="Droid Sans"/>
              </a:rPr>
              <a:t>(5,1),</a:t>
            </a:r>
            <a:r>
              <a:rPr lang="en" sz="1800">
                <a:latin typeface="Droid Sans"/>
                <a:ea typeface="Droid Sans"/>
                <a:cs typeface="Droid Sans"/>
                <a:sym typeface="Droid Sans"/>
              </a:rPr>
              <a:t> (4,9), </a:t>
            </a:r>
            <a:r>
              <a:rPr lang="en" sz="1800">
                <a:solidFill>
                  <a:schemeClr val="dk1"/>
                </a:solidFill>
                <a:latin typeface="Droid Sans"/>
                <a:ea typeface="Droid Sans"/>
                <a:cs typeface="Droid Sans"/>
                <a:sym typeface="Droid Sans"/>
              </a:rPr>
              <a:t>(9,4), </a:t>
            </a:r>
            <a:r>
              <a:rPr lang="en" sz="1800">
                <a:latin typeface="Droid Sans"/>
                <a:ea typeface="Droid Sans"/>
                <a:cs typeface="Droid Sans"/>
                <a:sym typeface="Droid Sans"/>
              </a:rPr>
              <a:t>(5,7),</a:t>
            </a:r>
            <a:r>
              <a:rPr lang="en" sz="1800">
                <a:solidFill>
                  <a:schemeClr val="dk1"/>
                </a:solidFill>
                <a:latin typeface="Droid Sans"/>
                <a:ea typeface="Droid Sans"/>
                <a:cs typeface="Droid Sans"/>
                <a:sym typeface="Droid Sans"/>
              </a:rPr>
              <a:t>(7,5)</a:t>
            </a:r>
            <a:r>
              <a:rPr lang="en" sz="1800">
                <a:latin typeface="Droid Sans"/>
                <a:ea typeface="Droid Sans"/>
                <a:cs typeface="Droid Sans"/>
                <a:sym typeface="Droid Sans"/>
              </a:rPr>
              <a:t> (7,9),</a:t>
            </a:r>
            <a:r>
              <a:rPr lang="en" sz="1800">
                <a:solidFill>
                  <a:schemeClr val="dk1"/>
                </a:solidFill>
                <a:latin typeface="Droid Sans"/>
                <a:ea typeface="Droid Sans"/>
                <a:cs typeface="Droid Sans"/>
                <a:sym typeface="Droid Sans"/>
              </a:rPr>
              <a:t>(9,7)</a:t>
            </a:r>
            <a:r>
              <a:rPr lang="en" sz="1800">
                <a:latin typeface="Droid Sans"/>
                <a:ea typeface="Droid Sans"/>
                <a:cs typeface="Droid Sans"/>
                <a:sym typeface="Droid Sans"/>
              </a:rPr>
              <a:t> }</a:t>
            </a:r>
            <a:endParaRPr sz="1800">
              <a:latin typeface="Droid Sans"/>
              <a:ea typeface="Droid Sans"/>
              <a:cs typeface="Droid Sans"/>
              <a:sym typeface="Droid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7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1023" name="Google Shape;1023;p77"/>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1024" name="Google Shape;1024;p77"/>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graphicFrame>
        <p:nvGraphicFramePr>
          <p:cNvPr id="1025" name="Google Shape;1025;p77"/>
          <p:cNvGraphicFramePr/>
          <p:nvPr/>
        </p:nvGraphicFramePr>
        <p:xfrm>
          <a:off x="36670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1</a:t>
                      </a:r>
                      <a:endParaRPr>
                        <a:latin typeface="Droid Sans"/>
                        <a:ea typeface="Droid Sans"/>
                        <a:cs typeface="Droid Sans"/>
                        <a:sym typeface="Droid Sans"/>
                      </a:endParaRPr>
                    </a:p>
                  </a:txBody>
                  <a:tcPr marT="91425" marB="91425" marR="91425" marL="91425">
                    <a:solidFill>
                      <a:srgbClr val="00FF00"/>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7</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solidFill>
                      <a:srgbClr val="00FF00"/>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solidFill>
                      <a:srgbClr val="FFFF00"/>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6</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r>
            </a:tbl>
          </a:graphicData>
        </a:graphic>
      </p:graphicFrame>
      <p:graphicFrame>
        <p:nvGraphicFramePr>
          <p:cNvPr id="1026" name="Google Shape;1026;p77"/>
          <p:cNvGraphicFramePr/>
          <p:nvPr/>
        </p:nvGraphicFramePr>
        <p:xfrm>
          <a:off x="36501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bl>
          </a:graphicData>
        </a:graphic>
      </p:graphicFrame>
      <p:sp>
        <p:nvSpPr>
          <p:cNvPr id="1027" name="Google Shape;1027;p77"/>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sp>
        <p:nvSpPr>
          <p:cNvPr id="1028" name="Google Shape;1028;p77"/>
          <p:cNvSpPr/>
          <p:nvPr/>
        </p:nvSpPr>
        <p:spPr>
          <a:xfrm>
            <a:off x="2292950" y="4237375"/>
            <a:ext cx="3512400" cy="668700"/>
          </a:xfrm>
          <a:prstGeom prst="wedgeRoundRectCallout">
            <a:avLst>
              <a:gd fmla="val 19471" name="adj1"/>
              <a:gd fmla="val 128473"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 </a:t>
            </a:r>
            <a:r>
              <a:rPr lang="en">
                <a:solidFill>
                  <a:schemeClr val="dk1"/>
                </a:solidFill>
                <a:latin typeface="Droid Sans"/>
                <a:ea typeface="Droid Sans"/>
                <a:cs typeface="Droid Sans"/>
                <a:sym typeface="Droid Sans"/>
              </a:rPr>
              <a:t>min( </a:t>
            </a:r>
            <a:r>
              <a:rPr lang="en">
                <a:solidFill>
                  <a:schemeClr val="dk1"/>
                </a:solidFill>
                <a:latin typeface="Courier New"/>
                <a:ea typeface="Courier New"/>
                <a:cs typeface="Courier New"/>
                <a:sym typeface="Courier New"/>
              </a:rPr>
              <a:t>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[3,2],D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[3,1]+D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[1,2]</a:t>
            </a:r>
            <a:r>
              <a:rPr lang="en">
                <a:solidFill>
                  <a:schemeClr val="dk1"/>
                </a:solidFill>
                <a:latin typeface="Droid Sans"/>
                <a:ea typeface="Droid Sans"/>
                <a:cs typeface="Droid Sans"/>
                <a:sym typeface="Droid Sans"/>
              </a:rPr>
              <a:t>)</a:t>
            </a:r>
            <a:endParaRPr sz="1800"/>
          </a:p>
        </p:txBody>
      </p:sp>
      <p:sp>
        <p:nvSpPr>
          <p:cNvPr id="1029" name="Google Shape;1029;p77"/>
          <p:cNvSpPr/>
          <p:nvPr/>
        </p:nvSpPr>
        <p:spPr>
          <a:xfrm>
            <a:off x="65125" y="5601975"/>
            <a:ext cx="2545800" cy="668700"/>
          </a:xfrm>
          <a:prstGeom prst="wedgeRoundRectCallout">
            <a:avLst>
              <a:gd fmla="val 19471" name="adj1"/>
              <a:gd fmla="val 128473"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See the idea?</a:t>
            </a:r>
            <a:endParaRPr sz="1800"/>
          </a:p>
        </p:txBody>
      </p:sp>
      <p:graphicFrame>
        <p:nvGraphicFramePr>
          <p:cNvPr id="1030" name="Google Shape;1030;p77"/>
          <p:cNvGraphicFramePr/>
          <p:nvPr/>
        </p:nvGraphicFramePr>
        <p:xfrm>
          <a:off x="6506300" y="42203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Q</a:t>
                      </a:r>
                      <a:r>
                        <a:rPr b="1" baseline="-25000" lang="en">
                          <a:solidFill>
                            <a:schemeClr val="dk1"/>
                          </a:solidFill>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031" name="Google Shape;1031;p77"/>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1032" name="Google Shape;1032;p77"/>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graphicFrame>
        <p:nvGraphicFramePr>
          <p:cNvPr id="1033" name="Google Shape;1033;p77"/>
          <p:cNvGraphicFramePr/>
          <p:nvPr/>
        </p:nvGraphicFramePr>
        <p:xfrm>
          <a:off x="64864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7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1039" name="Google Shape;1039;p78"/>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1040" name="Google Shape;1040;p78"/>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graphicFrame>
        <p:nvGraphicFramePr>
          <p:cNvPr id="1041" name="Google Shape;1041;p78"/>
          <p:cNvGraphicFramePr/>
          <p:nvPr/>
        </p:nvGraphicFramePr>
        <p:xfrm>
          <a:off x="36670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1</a:t>
                      </a:r>
                      <a:endParaRPr>
                        <a:latin typeface="Droid Sans"/>
                        <a:ea typeface="Droid Sans"/>
                        <a:cs typeface="Droid Sans"/>
                        <a:sym typeface="Droid Sans"/>
                      </a:endParaRPr>
                    </a:p>
                  </a:txBody>
                  <a:tcPr marT="91425" marB="91425" marR="91425" marL="91425">
                    <a:solidFill>
                      <a:srgbClr val="00FF00"/>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7</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solidFill>
                      <a:srgbClr val="00FF00"/>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solidFill>
                      <a:srgbClr val="FFFF00"/>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6</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r>
            </a:tbl>
          </a:graphicData>
        </a:graphic>
      </p:graphicFrame>
      <p:graphicFrame>
        <p:nvGraphicFramePr>
          <p:cNvPr id="1042" name="Google Shape;1042;p78"/>
          <p:cNvGraphicFramePr/>
          <p:nvPr/>
        </p:nvGraphicFramePr>
        <p:xfrm>
          <a:off x="36501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bl>
          </a:graphicData>
        </a:graphic>
      </p:graphicFrame>
      <p:sp>
        <p:nvSpPr>
          <p:cNvPr id="1043" name="Google Shape;1043;p78"/>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sp>
        <p:nvSpPr>
          <p:cNvPr id="1044" name="Google Shape;1044;p78"/>
          <p:cNvSpPr/>
          <p:nvPr/>
        </p:nvSpPr>
        <p:spPr>
          <a:xfrm>
            <a:off x="2292950" y="4237375"/>
            <a:ext cx="3512400" cy="668700"/>
          </a:xfrm>
          <a:prstGeom prst="wedgeRoundRectCallout">
            <a:avLst>
              <a:gd fmla="val 19471" name="adj1"/>
              <a:gd fmla="val 128473"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 </a:t>
            </a:r>
            <a:r>
              <a:rPr lang="en">
                <a:solidFill>
                  <a:schemeClr val="dk1"/>
                </a:solidFill>
                <a:latin typeface="Droid Sans"/>
                <a:ea typeface="Droid Sans"/>
                <a:cs typeface="Droid Sans"/>
                <a:sym typeface="Droid Sans"/>
              </a:rPr>
              <a:t>min( </a:t>
            </a:r>
            <a:r>
              <a:rPr lang="en">
                <a:solidFill>
                  <a:schemeClr val="dk1"/>
                </a:solidFill>
                <a:latin typeface="Courier New"/>
                <a:ea typeface="Courier New"/>
                <a:cs typeface="Courier New"/>
                <a:sym typeface="Courier New"/>
              </a:rPr>
              <a:t>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[3,2],D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[3,1]+D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[1,2]</a:t>
            </a:r>
            <a:r>
              <a:rPr lang="en">
                <a:solidFill>
                  <a:schemeClr val="dk1"/>
                </a:solidFill>
                <a:latin typeface="Droid Sans"/>
                <a:ea typeface="Droid Sans"/>
                <a:cs typeface="Droid Sans"/>
                <a:sym typeface="Droid Sans"/>
              </a:rPr>
              <a:t>)</a:t>
            </a:r>
            <a:endParaRPr sz="1800"/>
          </a:p>
        </p:txBody>
      </p:sp>
      <p:sp>
        <p:nvSpPr>
          <p:cNvPr id="1045" name="Google Shape;1045;p78"/>
          <p:cNvSpPr/>
          <p:nvPr/>
        </p:nvSpPr>
        <p:spPr>
          <a:xfrm>
            <a:off x="137350" y="2436875"/>
            <a:ext cx="2545800" cy="668700"/>
          </a:xfrm>
          <a:prstGeom prst="wedgeRoundRectCallout">
            <a:avLst>
              <a:gd fmla="val 7026" name="adj1"/>
              <a:gd fmla="val 111515"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What is cheaper to get to 2 from 3? Directly or passing to 1 first?</a:t>
            </a:r>
            <a:endParaRPr sz="1800"/>
          </a:p>
        </p:txBody>
      </p:sp>
      <p:graphicFrame>
        <p:nvGraphicFramePr>
          <p:cNvPr id="1046" name="Google Shape;1046;p78"/>
          <p:cNvGraphicFramePr/>
          <p:nvPr/>
        </p:nvGraphicFramePr>
        <p:xfrm>
          <a:off x="6506300" y="42203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Q</a:t>
                      </a:r>
                      <a:r>
                        <a:rPr b="1" baseline="-25000" lang="en">
                          <a:solidFill>
                            <a:schemeClr val="dk1"/>
                          </a:solidFill>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047" name="Google Shape;1047;p78"/>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1048" name="Google Shape;1048;p78"/>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graphicFrame>
        <p:nvGraphicFramePr>
          <p:cNvPr id="1049" name="Google Shape;1049;p78"/>
          <p:cNvGraphicFramePr/>
          <p:nvPr/>
        </p:nvGraphicFramePr>
        <p:xfrm>
          <a:off x="64864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7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1055" name="Google Shape;1055;p79"/>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1056" name="Google Shape;1056;p79"/>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graphicFrame>
        <p:nvGraphicFramePr>
          <p:cNvPr id="1057" name="Google Shape;1057;p79"/>
          <p:cNvGraphicFramePr/>
          <p:nvPr/>
        </p:nvGraphicFramePr>
        <p:xfrm>
          <a:off x="36670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1</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00FF00"/>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7</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solidFill>
                      <a:srgbClr val="00FF00"/>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00"/>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6</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r>
            </a:tbl>
          </a:graphicData>
        </a:graphic>
      </p:graphicFrame>
      <p:graphicFrame>
        <p:nvGraphicFramePr>
          <p:cNvPr id="1058" name="Google Shape;1058;p79"/>
          <p:cNvGraphicFramePr/>
          <p:nvPr/>
        </p:nvGraphicFramePr>
        <p:xfrm>
          <a:off x="36501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bl>
          </a:graphicData>
        </a:graphic>
      </p:graphicFrame>
      <p:sp>
        <p:nvSpPr>
          <p:cNvPr id="1059" name="Google Shape;1059;p79"/>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sp>
        <p:nvSpPr>
          <p:cNvPr id="1060" name="Google Shape;1060;p79"/>
          <p:cNvSpPr/>
          <p:nvPr/>
        </p:nvSpPr>
        <p:spPr>
          <a:xfrm>
            <a:off x="2673950" y="4237375"/>
            <a:ext cx="3512400" cy="668700"/>
          </a:xfrm>
          <a:prstGeom prst="wedgeRoundRectCallout">
            <a:avLst>
              <a:gd fmla="val 19471" name="adj1"/>
              <a:gd fmla="val 128473"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 </a:t>
            </a:r>
            <a:r>
              <a:rPr lang="en">
                <a:solidFill>
                  <a:schemeClr val="dk1"/>
                </a:solidFill>
                <a:latin typeface="Droid Sans"/>
                <a:ea typeface="Droid Sans"/>
                <a:cs typeface="Droid Sans"/>
                <a:sym typeface="Droid Sans"/>
              </a:rPr>
              <a:t>min( </a:t>
            </a:r>
            <a:r>
              <a:rPr lang="en">
                <a:solidFill>
                  <a:schemeClr val="dk1"/>
                </a:solidFill>
                <a:latin typeface="Courier New"/>
                <a:ea typeface="Courier New"/>
                <a:cs typeface="Courier New"/>
                <a:sym typeface="Courier New"/>
              </a:rPr>
              <a:t>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[3,3],D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[3,1]+D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[1,3]</a:t>
            </a:r>
            <a:r>
              <a:rPr lang="en">
                <a:solidFill>
                  <a:schemeClr val="dk1"/>
                </a:solidFill>
                <a:latin typeface="Droid Sans"/>
                <a:ea typeface="Droid Sans"/>
                <a:cs typeface="Droid Sans"/>
                <a:sym typeface="Droid Sans"/>
              </a:rPr>
              <a:t>)</a:t>
            </a:r>
            <a:endParaRPr sz="1800"/>
          </a:p>
        </p:txBody>
      </p:sp>
      <p:graphicFrame>
        <p:nvGraphicFramePr>
          <p:cNvPr id="1061" name="Google Shape;1061;p79"/>
          <p:cNvGraphicFramePr/>
          <p:nvPr/>
        </p:nvGraphicFramePr>
        <p:xfrm>
          <a:off x="6506300" y="42203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Q</a:t>
                      </a:r>
                      <a:r>
                        <a:rPr b="1" baseline="-25000" lang="en">
                          <a:solidFill>
                            <a:schemeClr val="dk1"/>
                          </a:solidFill>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062" name="Google Shape;1062;p79"/>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1063" name="Google Shape;1063;p79"/>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graphicFrame>
        <p:nvGraphicFramePr>
          <p:cNvPr id="1064" name="Google Shape;1064;p79"/>
          <p:cNvGraphicFramePr/>
          <p:nvPr/>
        </p:nvGraphicFramePr>
        <p:xfrm>
          <a:off x="64864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8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1070" name="Google Shape;1070;p80"/>
          <p:cNvPicPr preferRelativeResize="0"/>
          <p:nvPr/>
        </p:nvPicPr>
        <p:blipFill>
          <a:blip r:embed="rId3">
            <a:alphaModFix/>
          </a:blip>
          <a:stretch>
            <a:fillRect/>
          </a:stretch>
        </p:blipFill>
        <p:spPr>
          <a:xfrm>
            <a:off x="137350" y="1658800"/>
            <a:ext cx="3123000" cy="2549275"/>
          </a:xfrm>
          <a:prstGeom prst="rect">
            <a:avLst/>
          </a:prstGeom>
          <a:noFill/>
          <a:ln>
            <a:noFill/>
          </a:ln>
        </p:spPr>
      </p:pic>
      <p:cxnSp>
        <p:nvCxnSpPr>
          <p:cNvPr id="1071" name="Google Shape;1071;p80"/>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graphicFrame>
        <p:nvGraphicFramePr>
          <p:cNvPr id="1072" name="Google Shape;1072;p80"/>
          <p:cNvGraphicFramePr/>
          <p:nvPr/>
        </p:nvGraphicFramePr>
        <p:xfrm>
          <a:off x="36670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00FF00"/>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1</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7</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6</a:t>
                      </a:r>
                      <a:endParaRPr>
                        <a:latin typeface="Droid Sans"/>
                        <a:ea typeface="Droid Sans"/>
                        <a:cs typeface="Droid Sans"/>
                        <a:sym typeface="Droid Sans"/>
                      </a:endParaRPr>
                    </a:p>
                  </a:txBody>
                  <a:tcPr marT="91425" marB="91425" marR="91425" marL="91425">
                    <a:solidFill>
                      <a:srgbClr val="FFFF00"/>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r>
            </a:tbl>
          </a:graphicData>
        </a:graphic>
      </p:graphicFrame>
      <p:graphicFrame>
        <p:nvGraphicFramePr>
          <p:cNvPr id="1073" name="Google Shape;1073;p80"/>
          <p:cNvGraphicFramePr/>
          <p:nvPr/>
        </p:nvGraphicFramePr>
        <p:xfrm>
          <a:off x="36501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6</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bl>
          </a:graphicData>
        </a:graphic>
      </p:graphicFrame>
      <p:sp>
        <p:nvSpPr>
          <p:cNvPr id="1074" name="Google Shape;1074;p80"/>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sp>
        <p:nvSpPr>
          <p:cNvPr id="1075" name="Google Shape;1075;p80"/>
          <p:cNvSpPr/>
          <p:nvPr/>
        </p:nvSpPr>
        <p:spPr>
          <a:xfrm>
            <a:off x="-1126350" y="5499975"/>
            <a:ext cx="3512400" cy="668700"/>
          </a:xfrm>
          <a:prstGeom prst="wedgeRoundRectCallout">
            <a:avLst>
              <a:gd fmla="val 19471" name="adj1"/>
              <a:gd fmla="val 128473"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 </a:t>
            </a:r>
            <a:r>
              <a:rPr lang="en">
                <a:solidFill>
                  <a:schemeClr val="dk1"/>
                </a:solidFill>
                <a:latin typeface="Droid Sans"/>
                <a:ea typeface="Droid Sans"/>
                <a:cs typeface="Droid Sans"/>
                <a:sym typeface="Droid Sans"/>
              </a:rPr>
              <a:t>min( </a:t>
            </a:r>
            <a:r>
              <a:rPr lang="en">
                <a:solidFill>
                  <a:schemeClr val="dk1"/>
                </a:solidFill>
                <a:latin typeface="Courier New"/>
                <a:ea typeface="Courier New"/>
                <a:cs typeface="Courier New"/>
                <a:sym typeface="Courier New"/>
              </a:rPr>
              <a:t>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[4,1],D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[4,1]+D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[1,1]</a:t>
            </a:r>
            <a:r>
              <a:rPr lang="en">
                <a:solidFill>
                  <a:schemeClr val="dk1"/>
                </a:solidFill>
                <a:latin typeface="Droid Sans"/>
                <a:ea typeface="Droid Sans"/>
                <a:cs typeface="Droid Sans"/>
                <a:sym typeface="Droid Sans"/>
              </a:rPr>
              <a:t>)</a:t>
            </a:r>
            <a:endParaRPr sz="1800"/>
          </a:p>
        </p:txBody>
      </p:sp>
      <p:sp>
        <p:nvSpPr>
          <p:cNvPr id="1076" name="Google Shape;1076;p80"/>
          <p:cNvSpPr txBox="1"/>
          <p:nvPr/>
        </p:nvSpPr>
        <p:spPr>
          <a:xfrm>
            <a:off x="6230050" y="2663075"/>
            <a:ext cx="190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i</a:t>
            </a:r>
            <a:endParaRPr i="1"/>
          </a:p>
        </p:txBody>
      </p:sp>
      <p:graphicFrame>
        <p:nvGraphicFramePr>
          <p:cNvPr id="1077" name="Google Shape;1077;p80"/>
          <p:cNvGraphicFramePr/>
          <p:nvPr/>
        </p:nvGraphicFramePr>
        <p:xfrm>
          <a:off x="6506300" y="42203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Q</a:t>
                      </a:r>
                      <a:r>
                        <a:rPr b="1" baseline="-25000" lang="en">
                          <a:solidFill>
                            <a:schemeClr val="dk1"/>
                          </a:solidFill>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078" name="Google Shape;1078;p80"/>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1079" name="Google Shape;1079;p80"/>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graphicFrame>
        <p:nvGraphicFramePr>
          <p:cNvPr id="1080" name="Google Shape;1080;p80"/>
          <p:cNvGraphicFramePr/>
          <p:nvPr/>
        </p:nvGraphicFramePr>
        <p:xfrm>
          <a:off x="64864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8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1086" name="Google Shape;1086;p81"/>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1087" name="Google Shape;1087;p81"/>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graphicFrame>
        <p:nvGraphicFramePr>
          <p:cNvPr id="1088" name="Google Shape;1088;p81"/>
          <p:cNvGraphicFramePr/>
          <p:nvPr/>
        </p:nvGraphicFramePr>
        <p:xfrm>
          <a:off x="36670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1</a:t>
                      </a:r>
                      <a:endParaRPr>
                        <a:latin typeface="Droid Sans"/>
                        <a:ea typeface="Droid Sans"/>
                        <a:cs typeface="Droid Sans"/>
                        <a:sym typeface="Droid Sans"/>
                      </a:endParaRPr>
                    </a:p>
                  </a:txBody>
                  <a:tcPr marT="91425" marB="91425" marR="91425" marL="91425">
                    <a:solidFill>
                      <a:srgbClr val="00FF00"/>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7</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6</a:t>
                      </a:r>
                      <a:endParaRPr>
                        <a:latin typeface="Droid Sans"/>
                        <a:ea typeface="Droid Sans"/>
                        <a:cs typeface="Droid Sans"/>
                        <a:sym typeface="Droid Sans"/>
                      </a:endParaRPr>
                    </a:p>
                  </a:txBody>
                  <a:tcPr marT="91425" marB="91425" marR="91425" marL="91425">
                    <a:solidFill>
                      <a:srgbClr val="00FF00"/>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00"/>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r>
            </a:tbl>
          </a:graphicData>
        </a:graphic>
      </p:graphicFrame>
      <p:graphicFrame>
        <p:nvGraphicFramePr>
          <p:cNvPr id="1089" name="Google Shape;1089;p81"/>
          <p:cNvGraphicFramePr/>
          <p:nvPr/>
        </p:nvGraphicFramePr>
        <p:xfrm>
          <a:off x="36501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6</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bl>
          </a:graphicData>
        </a:graphic>
      </p:graphicFrame>
      <p:sp>
        <p:nvSpPr>
          <p:cNvPr id="1090" name="Google Shape;1090;p81"/>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sp>
        <p:nvSpPr>
          <p:cNvPr id="1091" name="Google Shape;1091;p81"/>
          <p:cNvSpPr/>
          <p:nvPr/>
        </p:nvSpPr>
        <p:spPr>
          <a:xfrm>
            <a:off x="2260375" y="4630100"/>
            <a:ext cx="3512400" cy="668700"/>
          </a:xfrm>
          <a:prstGeom prst="wedgeRoundRectCallout">
            <a:avLst>
              <a:gd fmla="val 19471" name="adj1"/>
              <a:gd fmla="val 128473"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 </a:t>
            </a:r>
            <a:r>
              <a:rPr lang="en">
                <a:solidFill>
                  <a:schemeClr val="dk1"/>
                </a:solidFill>
                <a:latin typeface="Droid Sans"/>
                <a:ea typeface="Droid Sans"/>
                <a:cs typeface="Droid Sans"/>
                <a:sym typeface="Droid Sans"/>
              </a:rPr>
              <a:t>min( </a:t>
            </a:r>
            <a:r>
              <a:rPr lang="en">
                <a:solidFill>
                  <a:schemeClr val="dk1"/>
                </a:solidFill>
                <a:latin typeface="Courier New"/>
                <a:ea typeface="Courier New"/>
                <a:cs typeface="Courier New"/>
                <a:sym typeface="Courier New"/>
              </a:rPr>
              <a:t>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[4,2],D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[4,1]+D</a:t>
            </a:r>
            <a:r>
              <a:rPr baseline="-25000" lang="en">
                <a:solidFill>
                  <a:schemeClr val="dk1"/>
                </a:solidFill>
                <a:latin typeface="Courier New"/>
                <a:ea typeface="Courier New"/>
                <a:cs typeface="Courier New"/>
                <a:sym typeface="Courier New"/>
              </a:rPr>
              <a:t>0</a:t>
            </a:r>
            <a:r>
              <a:rPr lang="en">
                <a:solidFill>
                  <a:schemeClr val="dk1"/>
                </a:solidFill>
                <a:latin typeface="Courier New"/>
                <a:ea typeface="Courier New"/>
                <a:cs typeface="Courier New"/>
                <a:sym typeface="Courier New"/>
              </a:rPr>
              <a:t>[1,2]</a:t>
            </a:r>
            <a:r>
              <a:rPr lang="en">
                <a:solidFill>
                  <a:schemeClr val="dk1"/>
                </a:solidFill>
                <a:latin typeface="Droid Sans"/>
                <a:ea typeface="Droid Sans"/>
                <a:cs typeface="Droid Sans"/>
                <a:sym typeface="Droid Sans"/>
              </a:rPr>
              <a:t>)</a:t>
            </a:r>
            <a:endParaRPr sz="1800"/>
          </a:p>
        </p:txBody>
      </p:sp>
      <p:graphicFrame>
        <p:nvGraphicFramePr>
          <p:cNvPr id="1092" name="Google Shape;1092;p81"/>
          <p:cNvGraphicFramePr/>
          <p:nvPr/>
        </p:nvGraphicFramePr>
        <p:xfrm>
          <a:off x="6506300" y="42203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Q</a:t>
                      </a:r>
                      <a:r>
                        <a:rPr b="1" baseline="-25000" lang="en">
                          <a:solidFill>
                            <a:schemeClr val="dk1"/>
                          </a:solidFill>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solidFill>
                      <a:srgbClr val="FFFF00"/>
                    </a:solidFill>
                  </a:tcPr>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sp>
        <p:nvSpPr>
          <p:cNvPr id="1093" name="Google Shape;1093;p81"/>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1094" name="Google Shape;1094;p81"/>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graphicFrame>
        <p:nvGraphicFramePr>
          <p:cNvPr id="1095" name="Google Shape;1095;p81"/>
          <p:cNvGraphicFramePr/>
          <p:nvPr/>
        </p:nvGraphicFramePr>
        <p:xfrm>
          <a:off x="64864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8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1101" name="Google Shape;1101;p82"/>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1102" name="Google Shape;1102;p82"/>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graphicFrame>
        <p:nvGraphicFramePr>
          <p:cNvPr id="1103" name="Google Shape;1103;p82"/>
          <p:cNvGraphicFramePr/>
          <p:nvPr/>
        </p:nvGraphicFramePr>
        <p:xfrm>
          <a:off x="36670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1</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7</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6</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r>
            </a:tbl>
          </a:graphicData>
        </a:graphic>
      </p:graphicFrame>
      <p:graphicFrame>
        <p:nvGraphicFramePr>
          <p:cNvPr id="1104" name="Google Shape;1104;p82"/>
          <p:cNvGraphicFramePr/>
          <p:nvPr/>
        </p:nvGraphicFramePr>
        <p:xfrm>
          <a:off x="36501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6</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r>
            </a:tbl>
          </a:graphicData>
        </a:graphic>
      </p:graphicFrame>
      <p:sp>
        <p:nvSpPr>
          <p:cNvPr id="1105" name="Google Shape;1105;p82"/>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graphicFrame>
        <p:nvGraphicFramePr>
          <p:cNvPr id="1106" name="Google Shape;1106;p82"/>
          <p:cNvGraphicFramePr/>
          <p:nvPr/>
        </p:nvGraphicFramePr>
        <p:xfrm>
          <a:off x="6506300" y="42203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Q</a:t>
                      </a:r>
                      <a:r>
                        <a:rPr b="1" baseline="-25000" lang="en">
                          <a:solidFill>
                            <a:schemeClr val="dk1"/>
                          </a:solidFill>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
        <p:nvSpPr>
          <p:cNvPr id="1107" name="Google Shape;1107;p82"/>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1108" name="Google Shape;1108;p82"/>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graphicFrame>
        <p:nvGraphicFramePr>
          <p:cNvPr id="1109" name="Google Shape;1109;p82"/>
          <p:cNvGraphicFramePr/>
          <p:nvPr/>
        </p:nvGraphicFramePr>
        <p:xfrm>
          <a:off x="64864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8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1115" name="Google Shape;1115;p83"/>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1116" name="Google Shape;1116;p83"/>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graphicFrame>
        <p:nvGraphicFramePr>
          <p:cNvPr id="1117" name="Google Shape;1117;p83"/>
          <p:cNvGraphicFramePr/>
          <p:nvPr/>
        </p:nvGraphicFramePr>
        <p:xfrm>
          <a:off x="36501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2</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r>
            </a:tbl>
          </a:graphicData>
        </a:graphic>
      </p:graphicFrame>
      <p:sp>
        <p:nvSpPr>
          <p:cNvPr id="1118" name="Google Shape;1118;p83"/>
          <p:cNvSpPr txBox="1"/>
          <p:nvPr/>
        </p:nvSpPr>
        <p:spPr>
          <a:xfrm>
            <a:off x="4763850" y="3806750"/>
            <a:ext cx="190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1119" name="Google Shape;1119;p83"/>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graphicFrame>
        <p:nvGraphicFramePr>
          <p:cNvPr id="1120" name="Google Shape;1120;p83"/>
          <p:cNvGraphicFramePr/>
          <p:nvPr/>
        </p:nvGraphicFramePr>
        <p:xfrm>
          <a:off x="36685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solidFill>
                      <a:srgbClr val="00FF00"/>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6</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r>
            </a:tbl>
          </a:graphicData>
        </a:graphic>
      </p:graphicFrame>
      <p:sp>
        <p:nvSpPr>
          <p:cNvPr id="1121" name="Google Shape;1121;p83"/>
          <p:cNvSpPr/>
          <p:nvPr/>
        </p:nvSpPr>
        <p:spPr>
          <a:xfrm>
            <a:off x="2321600" y="3437600"/>
            <a:ext cx="3512400" cy="668700"/>
          </a:xfrm>
          <a:prstGeom prst="wedgeRoundRectCallout">
            <a:avLst>
              <a:gd fmla="val 19471" name="adj1"/>
              <a:gd fmla="val 128473"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 </a:t>
            </a:r>
            <a:r>
              <a:rPr lang="en">
                <a:solidFill>
                  <a:schemeClr val="dk1"/>
                </a:solidFill>
                <a:latin typeface="Droid Sans"/>
                <a:ea typeface="Droid Sans"/>
                <a:cs typeface="Droid Sans"/>
                <a:sym typeface="Droid Sans"/>
              </a:rPr>
              <a:t>min( </a:t>
            </a:r>
            <a:r>
              <a:rPr lang="en">
                <a:solidFill>
                  <a:schemeClr val="dk1"/>
                </a:solidFill>
                <a:latin typeface="Courier New"/>
                <a:ea typeface="Courier New"/>
                <a:cs typeface="Courier New"/>
                <a:sym typeface="Courier New"/>
              </a:rPr>
              <a:t>D</a:t>
            </a:r>
            <a:r>
              <a:rPr baseline="-25000" lang="en">
                <a:solidFill>
                  <a:schemeClr val="dk1"/>
                </a:solidFill>
                <a:latin typeface="Courier New"/>
                <a:ea typeface="Courier New"/>
                <a:cs typeface="Courier New"/>
                <a:sym typeface="Courier New"/>
              </a:rPr>
              <a:t>1</a:t>
            </a:r>
            <a:r>
              <a:rPr lang="en">
                <a:solidFill>
                  <a:schemeClr val="dk1"/>
                </a:solidFill>
                <a:latin typeface="Courier New"/>
                <a:ea typeface="Courier New"/>
                <a:cs typeface="Courier New"/>
                <a:sym typeface="Courier New"/>
              </a:rPr>
              <a:t>[1,2],D</a:t>
            </a:r>
            <a:r>
              <a:rPr baseline="-25000" lang="en">
                <a:solidFill>
                  <a:schemeClr val="dk1"/>
                </a:solidFill>
                <a:latin typeface="Courier New"/>
                <a:ea typeface="Courier New"/>
                <a:cs typeface="Courier New"/>
                <a:sym typeface="Courier New"/>
              </a:rPr>
              <a:t>1</a:t>
            </a:r>
            <a:r>
              <a:rPr lang="en">
                <a:solidFill>
                  <a:schemeClr val="dk1"/>
                </a:solidFill>
                <a:latin typeface="Courier New"/>
                <a:ea typeface="Courier New"/>
                <a:cs typeface="Courier New"/>
                <a:sym typeface="Courier New"/>
              </a:rPr>
              <a:t>[1,2]+D</a:t>
            </a:r>
            <a:r>
              <a:rPr baseline="-25000" lang="en">
                <a:solidFill>
                  <a:schemeClr val="dk1"/>
                </a:solidFill>
                <a:latin typeface="Courier New"/>
                <a:ea typeface="Courier New"/>
                <a:cs typeface="Courier New"/>
                <a:sym typeface="Courier New"/>
              </a:rPr>
              <a:t>1</a:t>
            </a:r>
            <a:r>
              <a:rPr lang="en">
                <a:solidFill>
                  <a:schemeClr val="dk1"/>
                </a:solidFill>
                <a:latin typeface="Courier New"/>
                <a:ea typeface="Courier New"/>
                <a:cs typeface="Courier New"/>
                <a:sym typeface="Courier New"/>
              </a:rPr>
              <a:t>[2,2]</a:t>
            </a:r>
            <a:r>
              <a:rPr lang="en">
                <a:solidFill>
                  <a:schemeClr val="dk1"/>
                </a:solidFill>
                <a:latin typeface="Droid Sans"/>
                <a:ea typeface="Droid Sans"/>
                <a:cs typeface="Droid Sans"/>
                <a:sym typeface="Droid Sans"/>
              </a:rPr>
              <a:t>)</a:t>
            </a:r>
            <a:endParaRPr sz="1800"/>
          </a:p>
        </p:txBody>
      </p:sp>
      <p:graphicFrame>
        <p:nvGraphicFramePr>
          <p:cNvPr id="1122" name="Google Shape;1122;p83"/>
          <p:cNvGraphicFramePr/>
          <p:nvPr/>
        </p:nvGraphicFramePr>
        <p:xfrm>
          <a:off x="6506300" y="42203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2</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123" name="Google Shape;1123;p83"/>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1124" name="Google Shape;1124;p83"/>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graphicFrame>
        <p:nvGraphicFramePr>
          <p:cNvPr id="1125" name="Google Shape;1125;p83"/>
          <p:cNvGraphicFramePr/>
          <p:nvPr/>
        </p:nvGraphicFramePr>
        <p:xfrm>
          <a:off x="649435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Q</a:t>
                      </a:r>
                      <a:r>
                        <a:rPr b="1" baseline="-25000" lang="en">
                          <a:solidFill>
                            <a:schemeClr val="dk1"/>
                          </a:solidFill>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8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1131" name="Google Shape;1131;p84"/>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1132" name="Google Shape;1132;p84"/>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graphicFrame>
        <p:nvGraphicFramePr>
          <p:cNvPr id="1133" name="Google Shape;1133;p84"/>
          <p:cNvGraphicFramePr/>
          <p:nvPr/>
        </p:nvGraphicFramePr>
        <p:xfrm>
          <a:off x="36501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2</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r>
            </a:tbl>
          </a:graphicData>
        </a:graphic>
      </p:graphicFrame>
      <p:sp>
        <p:nvSpPr>
          <p:cNvPr id="1134" name="Google Shape;1134;p84"/>
          <p:cNvSpPr txBox="1"/>
          <p:nvPr/>
        </p:nvSpPr>
        <p:spPr>
          <a:xfrm>
            <a:off x="4840050" y="3806750"/>
            <a:ext cx="190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1135" name="Google Shape;1135;p84"/>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graphicFrame>
        <p:nvGraphicFramePr>
          <p:cNvPr id="1136" name="Google Shape;1136;p84"/>
          <p:cNvGraphicFramePr/>
          <p:nvPr/>
        </p:nvGraphicFramePr>
        <p:xfrm>
          <a:off x="36685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00FF00"/>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00"/>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solidFill>
                      <a:srgbClr val="00FF00"/>
                    </a:solidFill>
                  </a:tcPr>
                </a:tc>
                <a:tc>
                  <a:txBody>
                    <a:bodyPr/>
                    <a:lstStyle/>
                    <a:p>
                      <a:pPr indent="0" lvl="0" marL="0" rtl="0" algn="ctr">
                        <a:spcBef>
                          <a:spcPts val="0"/>
                        </a:spcBef>
                        <a:spcAft>
                          <a:spcPts val="0"/>
                        </a:spcAft>
                        <a:buNone/>
                      </a:pPr>
                      <a:r>
                        <a:rPr lang="en"/>
                        <a:t>7</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6</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r>
            </a:tbl>
          </a:graphicData>
        </a:graphic>
      </p:graphicFrame>
      <p:graphicFrame>
        <p:nvGraphicFramePr>
          <p:cNvPr id="1137" name="Google Shape;1137;p84"/>
          <p:cNvGraphicFramePr/>
          <p:nvPr/>
        </p:nvGraphicFramePr>
        <p:xfrm>
          <a:off x="6506300" y="42203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3828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2</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138" name="Google Shape;1138;p84"/>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1139" name="Google Shape;1139;p84"/>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graphicFrame>
        <p:nvGraphicFramePr>
          <p:cNvPr id="1140" name="Google Shape;1140;p84"/>
          <p:cNvGraphicFramePr/>
          <p:nvPr/>
        </p:nvGraphicFramePr>
        <p:xfrm>
          <a:off x="649435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Q</a:t>
                      </a:r>
                      <a:r>
                        <a:rPr b="1" baseline="-25000" lang="en">
                          <a:solidFill>
                            <a:schemeClr val="dk1"/>
                          </a:solidFill>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
        <p:nvSpPr>
          <p:cNvPr id="1141" name="Google Shape;1141;p84"/>
          <p:cNvSpPr/>
          <p:nvPr/>
        </p:nvSpPr>
        <p:spPr>
          <a:xfrm>
            <a:off x="3083600" y="3437600"/>
            <a:ext cx="3512400" cy="668700"/>
          </a:xfrm>
          <a:prstGeom prst="wedgeRoundRectCallout">
            <a:avLst>
              <a:gd fmla="val 19471" name="adj1"/>
              <a:gd fmla="val 128473"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 </a:t>
            </a:r>
            <a:r>
              <a:rPr lang="en">
                <a:solidFill>
                  <a:schemeClr val="dk1"/>
                </a:solidFill>
                <a:latin typeface="Droid Sans"/>
                <a:ea typeface="Droid Sans"/>
                <a:cs typeface="Droid Sans"/>
                <a:sym typeface="Droid Sans"/>
              </a:rPr>
              <a:t>min( </a:t>
            </a:r>
            <a:r>
              <a:rPr lang="en">
                <a:solidFill>
                  <a:schemeClr val="dk1"/>
                </a:solidFill>
                <a:latin typeface="Courier New"/>
                <a:ea typeface="Courier New"/>
                <a:cs typeface="Courier New"/>
                <a:sym typeface="Courier New"/>
              </a:rPr>
              <a:t>D</a:t>
            </a:r>
            <a:r>
              <a:rPr baseline="-25000" lang="en">
                <a:solidFill>
                  <a:schemeClr val="dk1"/>
                </a:solidFill>
                <a:latin typeface="Courier New"/>
                <a:ea typeface="Courier New"/>
                <a:cs typeface="Courier New"/>
                <a:sym typeface="Courier New"/>
              </a:rPr>
              <a:t>1</a:t>
            </a:r>
            <a:r>
              <a:rPr lang="en">
                <a:solidFill>
                  <a:schemeClr val="dk1"/>
                </a:solidFill>
                <a:latin typeface="Courier New"/>
                <a:ea typeface="Courier New"/>
                <a:cs typeface="Courier New"/>
                <a:sym typeface="Courier New"/>
              </a:rPr>
              <a:t>[1,4],D</a:t>
            </a:r>
            <a:r>
              <a:rPr baseline="-25000" lang="en">
                <a:solidFill>
                  <a:schemeClr val="dk1"/>
                </a:solidFill>
                <a:latin typeface="Courier New"/>
                <a:ea typeface="Courier New"/>
                <a:cs typeface="Courier New"/>
                <a:sym typeface="Courier New"/>
              </a:rPr>
              <a:t>1</a:t>
            </a:r>
            <a:r>
              <a:rPr lang="en">
                <a:solidFill>
                  <a:schemeClr val="dk1"/>
                </a:solidFill>
                <a:latin typeface="Courier New"/>
                <a:ea typeface="Courier New"/>
                <a:cs typeface="Courier New"/>
                <a:sym typeface="Courier New"/>
              </a:rPr>
              <a:t>[1,2]+D</a:t>
            </a:r>
            <a:r>
              <a:rPr baseline="-25000" lang="en">
                <a:solidFill>
                  <a:schemeClr val="dk1"/>
                </a:solidFill>
                <a:latin typeface="Courier New"/>
                <a:ea typeface="Courier New"/>
                <a:cs typeface="Courier New"/>
                <a:sym typeface="Courier New"/>
              </a:rPr>
              <a:t>1</a:t>
            </a:r>
            <a:r>
              <a:rPr lang="en">
                <a:solidFill>
                  <a:schemeClr val="dk1"/>
                </a:solidFill>
                <a:latin typeface="Courier New"/>
                <a:ea typeface="Courier New"/>
                <a:cs typeface="Courier New"/>
                <a:sym typeface="Courier New"/>
              </a:rPr>
              <a:t>[2,4]</a:t>
            </a:r>
            <a:r>
              <a:rPr lang="en">
                <a:solidFill>
                  <a:schemeClr val="dk1"/>
                </a:solidFill>
                <a:latin typeface="Droid Sans"/>
                <a:ea typeface="Droid Sans"/>
                <a:cs typeface="Droid Sans"/>
                <a:sym typeface="Droid Sans"/>
              </a:rPr>
              <a:t>)</a:t>
            </a:r>
            <a:endParaRPr sz="18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8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1147" name="Google Shape;1147;p85"/>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1148" name="Google Shape;1148;p85"/>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sp>
        <p:nvSpPr>
          <p:cNvPr id="1149" name="Google Shape;1149;p85"/>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graphicFrame>
        <p:nvGraphicFramePr>
          <p:cNvPr id="1150" name="Google Shape;1150;p85"/>
          <p:cNvGraphicFramePr/>
          <p:nvPr/>
        </p:nvGraphicFramePr>
        <p:xfrm>
          <a:off x="37263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2</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8</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4</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6</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2</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3</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r>
            </a:tbl>
          </a:graphicData>
        </a:graphic>
      </p:graphicFrame>
      <p:sp>
        <p:nvSpPr>
          <p:cNvPr id="1151" name="Google Shape;1151;p85"/>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sp>
        <p:nvSpPr>
          <p:cNvPr id="1152" name="Google Shape;1152;p85"/>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graphicFrame>
        <p:nvGraphicFramePr>
          <p:cNvPr id="1153" name="Google Shape;1153;p85"/>
          <p:cNvGraphicFramePr/>
          <p:nvPr/>
        </p:nvGraphicFramePr>
        <p:xfrm>
          <a:off x="374470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4</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7</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4</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6</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2</a:t>
                      </a:r>
                      <a:endParaRPr>
                        <a:latin typeface="Droid Sans"/>
                        <a:ea typeface="Droid Sans"/>
                        <a:cs typeface="Droid Sans"/>
                        <a:sym typeface="Droid Sans"/>
                      </a:endParaRPr>
                    </a:p>
                  </a:txBody>
                  <a:tcPr marT="91425" marB="91425" marR="91425" marL="91425">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3</a:t>
                      </a:r>
                      <a:endParaRPr>
                        <a:latin typeface="Droid Sans"/>
                        <a:ea typeface="Droid Sans"/>
                        <a:cs typeface="Droid Sans"/>
                        <a:sym typeface="Droid Sans"/>
                      </a:endParaRPr>
                    </a:p>
                  </a:txBody>
                  <a:tcPr marT="91425" marB="91425" marR="91425" marL="91425">
                    <a:solidFill>
                      <a:srgbClr val="FFFFFF"/>
                    </a:solidFill>
                  </a:tcPr>
                </a:tc>
                <a:tc>
                  <a:txBody>
                    <a:bodyPr/>
                    <a:lstStyle/>
                    <a:p>
                      <a:pPr indent="0" lvl="0" marL="0" rtl="0" algn="ctr">
                        <a:spcBef>
                          <a:spcPts val="0"/>
                        </a:spcBef>
                        <a:spcAft>
                          <a:spcPts val="0"/>
                        </a:spcAft>
                        <a:buNone/>
                      </a:pPr>
                      <a:r>
                        <a:rPr lang="en">
                          <a:latin typeface="Droid Sans"/>
                          <a:ea typeface="Droid Sans"/>
                          <a:cs typeface="Droid Sans"/>
                          <a:sym typeface="Droid Sans"/>
                        </a:rPr>
                        <a:t>0</a:t>
                      </a:r>
                      <a:endParaRPr>
                        <a:latin typeface="Droid Sans"/>
                        <a:ea typeface="Droid Sans"/>
                        <a:cs typeface="Droid Sans"/>
                        <a:sym typeface="Droid Sans"/>
                      </a:endParaRPr>
                    </a:p>
                  </a:txBody>
                  <a:tcPr marT="91425" marB="91425" marR="91425" marL="91425">
                    <a:solidFill>
                      <a:srgbClr val="FFFFFF"/>
                    </a:solidFill>
                  </a:tcPr>
                </a:tc>
              </a:tr>
            </a:tbl>
          </a:graphicData>
        </a:graphic>
      </p:graphicFrame>
      <p:graphicFrame>
        <p:nvGraphicFramePr>
          <p:cNvPr id="1154" name="Google Shape;1154;p85"/>
          <p:cNvGraphicFramePr/>
          <p:nvPr/>
        </p:nvGraphicFramePr>
        <p:xfrm>
          <a:off x="6506300" y="42203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3828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2</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graphicFrame>
        <p:nvGraphicFramePr>
          <p:cNvPr id="1155" name="Google Shape;1155;p85"/>
          <p:cNvGraphicFramePr/>
          <p:nvPr/>
        </p:nvGraphicFramePr>
        <p:xfrm>
          <a:off x="6494350" y="158260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Droid Sans"/>
                          <a:ea typeface="Droid Sans"/>
                          <a:cs typeface="Droid Sans"/>
                          <a:sym typeface="Droid Sans"/>
                        </a:rPr>
                        <a:t>Q</a:t>
                      </a:r>
                      <a:r>
                        <a:rPr b="1" baseline="-25000" lang="en">
                          <a:solidFill>
                            <a:schemeClr val="dk1"/>
                          </a:solidFill>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8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1161" name="Google Shape;1161;p86"/>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1162" name="Google Shape;1162;p86"/>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graphicFrame>
        <p:nvGraphicFramePr>
          <p:cNvPr id="1163" name="Google Shape;1163;p86"/>
          <p:cNvGraphicFramePr/>
          <p:nvPr/>
        </p:nvGraphicFramePr>
        <p:xfrm>
          <a:off x="37263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3</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8</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4</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6</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2</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3</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r>
            </a:tbl>
          </a:graphicData>
        </a:graphic>
      </p:graphicFrame>
      <p:sp>
        <p:nvSpPr>
          <p:cNvPr id="1164" name="Google Shape;1164;p86"/>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graphicFrame>
        <p:nvGraphicFramePr>
          <p:cNvPr id="1165" name="Google Shape;1165;p86"/>
          <p:cNvGraphicFramePr/>
          <p:nvPr/>
        </p:nvGraphicFramePr>
        <p:xfrm>
          <a:off x="3743200" y="1594338"/>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2</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8</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4</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6</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2</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3</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r>
            </a:tbl>
          </a:graphicData>
        </a:graphic>
      </p:graphicFrame>
      <p:sp>
        <p:nvSpPr>
          <p:cNvPr id="1166" name="Google Shape;1166;p86"/>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1167" name="Google Shape;1167;p86"/>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graphicFrame>
        <p:nvGraphicFramePr>
          <p:cNvPr id="1168" name="Google Shape;1168;p86"/>
          <p:cNvGraphicFramePr/>
          <p:nvPr/>
        </p:nvGraphicFramePr>
        <p:xfrm>
          <a:off x="6480350" y="42183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3828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3</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graphicFrame>
        <p:nvGraphicFramePr>
          <p:cNvPr id="1169" name="Google Shape;1169;p86"/>
          <p:cNvGraphicFramePr/>
          <p:nvPr/>
        </p:nvGraphicFramePr>
        <p:xfrm>
          <a:off x="6480350" y="159245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3828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2</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A graph can be directed or undirected:</a:t>
            </a:r>
            <a:endParaRPr i="1"/>
          </a:p>
        </p:txBody>
      </p:sp>
      <p:sp>
        <p:nvSpPr>
          <p:cNvPr id="87" name="Google Shape;87;p1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Concepts &amp; definitions</a:t>
            </a:r>
            <a:endParaRPr/>
          </a:p>
        </p:txBody>
      </p:sp>
      <p:pic>
        <p:nvPicPr>
          <p:cNvPr id="88" name="Google Shape;88;p15"/>
          <p:cNvPicPr preferRelativeResize="0"/>
          <p:nvPr/>
        </p:nvPicPr>
        <p:blipFill>
          <a:blip r:embed="rId3">
            <a:alphaModFix/>
          </a:blip>
          <a:stretch>
            <a:fillRect/>
          </a:stretch>
        </p:blipFill>
        <p:spPr>
          <a:xfrm>
            <a:off x="1163425" y="2568500"/>
            <a:ext cx="2836975" cy="2333650"/>
          </a:xfrm>
          <a:prstGeom prst="rect">
            <a:avLst/>
          </a:prstGeom>
          <a:noFill/>
          <a:ln>
            <a:noFill/>
          </a:ln>
        </p:spPr>
      </p:pic>
      <p:pic>
        <p:nvPicPr>
          <p:cNvPr id="89" name="Google Shape;89;p15"/>
          <p:cNvPicPr preferRelativeResize="0"/>
          <p:nvPr/>
        </p:nvPicPr>
        <p:blipFill>
          <a:blip r:embed="rId4">
            <a:alphaModFix/>
          </a:blip>
          <a:stretch>
            <a:fillRect/>
          </a:stretch>
        </p:blipFill>
        <p:spPr>
          <a:xfrm>
            <a:off x="4597526" y="2568500"/>
            <a:ext cx="2911990" cy="2333650"/>
          </a:xfrm>
          <a:prstGeom prst="rect">
            <a:avLst/>
          </a:prstGeom>
          <a:noFill/>
          <a:ln>
            <a:noFill/>
          </a:ln>
        </p:spPr>
      </p:pic>
      <p:sp>
        <p:nvSpPr>
          <p:cNvPr id="90" name="Google Shape;90;p15"/>
          <p:cNvSpPr txBox="1"/>
          <p:nvPr/>
        </p:nvSpPr>
        <p:spPr>
          <a:xfrm>
            <a:off x="1842050" y="5024600"/>
            <a:ext cx="1798800" cy="3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Undirected graph</a:t>
            </a:r>
            <a:endParaRPr b="1">
              <a:latin typeface="Droid Sans"/>
              <a:ea typeface="Droid Sans"/>
              <a:cs typeface="Droid Sans"/>
              <a:sym typeface="Droid Sans"/>
            </a:endParaRPr>
          </a:p>
        </p:txBody>
      </p:sp>
      <p:sp>
        <p:nvSpPr>
          <p:cNvPr id="91" name="Google Shape;91;p15"/>
          <p:cNvSpPr txBox="1"/>
          <p:nvPr/>
        </p:nvSpPr>
        <p:spPr>
          <a:xfrm>
            <a:off x="5154125" y="5024600"/>
            <a:ext cx="1798800" cy="3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Directed graph</a:t>
            </a:r>
            <a:endParaRPr b="1">
              <a:latin typeface="Droid Sans"/>
              <a:ea typeface="Droid Sans"/>
              <a:cs typeface="Droid Sans"/>
              <a:sym typeface="Droid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8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1175" name="Google Shape;1175;p87"/>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1176" name="Google Shape;1176;p87"/>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graphicFrame>
        <p:nvGraphicFramePr>
          <p:cNvPr id="1177" name="Google Shape;1177;p87"/>
          <p:cNvGraphicFramePr/>
          <p:nvPr/>
        </p:nvGraphicFramePr>
        <p:xfrm>
          <a:off x="37263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4</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10</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4</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6</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2</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9</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10</a:t>
                      </a:r>
                      <a:endParaRPr/>
                    </a:p>
                  </a:txBody>
                  <a:tcPr marT="91425" marB="91425" marR="91425" marL="91425" anchor="ctr">
                    <a:solidFill>
                      <a:srgbClr val="FFFFF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3</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r>
            </a:tbl>
          </a:graphicData>
        </a:graphic>
      </p:graphicFrame>
      <p:sp>
        <p:nvSpPr>
          <p:cNvPr id="1178" name="Google Shape;1178;p87"/>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graphicFrame>
        <p:nvGraphicFramePr>
          <p:cNvPr id="1179" name="Google Shape;1179;p87"/>
          <p:cNvGraphicFramePr/>
          <p:nvPr/>
        </p:nvGraphicFramePr>
        <p:xfrm>
          <a:off x="3743200" y="1594338"/>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3</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8</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4</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6</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2</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3</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r>
            </a:tbl>
          </a:graphicData>
        </a:graphic>
      </p:graphicFrame>
      <p:sp>
        <p:nvSpPr>
          <p:cNvPr id="1180" name="Google Shape;1180;p87"/>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1181" name="Google Shape;1181;p87"/>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graphicFrame>
        <p:nvGraphicFramePr>
          <p:cNvPr id="1182" name="Google Shape;1182;p87"/>
          <p:cNvGraphicFramePr/>
          <p:nvPr/>
        </p:nvGraphicFramePr>
        <p:xfrm>
          <a:off x="6480350" y="42183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3828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4</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l">
                        <a:spcBef>
                          <a:spcPts val="0"/>
                        </a:spcBef>
                        <a:spcAft>
                          <a:spcPts val="0"/>
                        </a:spcAft>
                        <a:buNone/>
                      </a:pPr>
                      <a:r>
                        <a:rPr lang="en"/>
                        <a:t> 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graphicFrame>
        <p:nvGraphicFramePr>
          <p:cNvPr id="1183" name="Google Shape;1183;p87"/>
          <p:cNvGraphicFramePr/>
          <p:nvPr/>
        </p:nvGraphicFramePr>
        <p:xfrm>
          <a:off x="6480350" y="159245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3828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3</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8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1189" name="Google Shape;1189;p88"/>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1190" name="Google Shape;1190;p88"/>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graphicFrame>
        <p:nvGraphicFramePr>
          <p:cNvPr id="1191" name="Google Shape;1191;p88"/>
          <p:cNvGraphicFramePr/>
          <p:nvPr/>
        </p:nvGraphicFramePr>
        <p:xfrm>
          <a:off x="37263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5</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10</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4</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6</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2</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9</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10</a:t>
                      </a:r>
                      <a:endParaRPr/>
                    </a:p>
                  </a:txBody>
                  <a:tcPr marT="91425" marB="91425" marR="91425" marL="91425" anchor="ctr">
                    <a:solidFill>
                      <a:srgbClr val="FFFFF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3</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r>
            </a:tbl>
          </a:graphicData>
        </a:graphic>
      </p:graphicFrame>
      <p:sp>
        <p:nvSpPr>
          <p:cNvPr id="1192" name="Google Shape;1192;p88"/>
          <p:cNvSpPr txBox="1"/>
          <p:nvPr/>
        </p:nvSpPr>
        <p:spPr>
          <a:xfrm>
            <a:off x="231625" y="4624825"/>
            <a:ext cx="2864400" cy="18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graphicFrame>
        <p:nvGraphicFramePr>
          <p:cNvPr id="1193" name="Google Shape;1193;p88"/>
          <p:cNvGraphicFramePr/>
          <p:nvPr/>
        </p:nvGraphicFramePr>
        <p:xfrm>
          <a:off x="3743200" y="1594338"/>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4</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10</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4</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6</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2</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9</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3</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r>
            </a:tbl>
          </a:graphicData>
        </a:graphic>
      </p:graphicFrame>
      <p:sp>
        <p:nvSpPr>
          <p:cNvPr id="1194" name="Google Shape;1194;p88"/>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1195" name="Google Shape;1195;p88"/>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graphicFrame>
        <p:nvGraphicFramePr>
          <p:cNvPr id="1196" name="Google Shape;1196;p88"/>
          <p:cNvGraphicFramePr/>
          <p:nvPr/>
        </p:nvGraphicFramePr>
        <p:xfrm>
          <a:off x="6480350" y="42183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3828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5</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graphicFrame>
        <p:nvGraphicFramePr>
          <p:cNvPr id="1197" name="Google Shape;1197;p88"/>
          <p:cNvGraphicFramePr/>
          <p:nvPr/>
        </p:nvGraphicFramePr>
        <p:xfrm>
          <a:off x="6480350" y="159245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3828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4</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8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1203" name="Google Shape;1203;p89"/>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1204" name="Google Shape;1204;p89"/>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graphicFrame>
        <p:nvGraphicFramePr>
          <p:cNvPr id="1205" name="Google Shape;1205;p89"/>
          <p:cNvGraphicFramePr/>
          <p:nvPr/>
        </p:nvGraphicFramePr>
        <p:xfrm>
          <a:off x="37263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5</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10</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4</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6</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2</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9</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10</a:t>
                      </a:r>
                      <a:endParaRPr/>
                    </a:p>
                  </a:txBody>
                  <a:tcPr marT="91425" marB="91425" marR="91425" marL="91425" anchor="ctr">
                    <a:solidFill>
                      <a:srgbClr val="FFFFF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3</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r>
            </a:tbl>
          </a:graphicData>
        </a:graphic>
      </p:graphicFrame>
      <p:sp>
        <p:nvSpPr>
          <p:cNvPr id="1206" name="Google Shape;1206;p89"/>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graphicFrame>
        <p:nvGraphicFramePr>
          <p:cNvPr id="1207" name="Google Shape;1207;p89"/>
          <p:cNvGraphicFramePr/>
          <p:nvPr/>
        </p:nvGraphicFramePr>
        <p:xfrm>
          <a:off x="3743200" y="1594338"/>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4</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10</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4</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6</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2</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9</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3</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r>
            </a:tbl>
          </a:graphicData>
        </a:graphic>
      </p:graphicFrame>
      <p:sp>
        <p:nvSpPr>
          <p:cNvPr id="1208" name="Google Shape;1208;p89"/>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1209" name="Google Shape;1209;p89"/>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graphicFrame>
        <p:nvGraphicFramePr>
          <p:cNvPr id="1210" name="Google Shape;1210;p89"/>
          <p:cNvGraphicFramePr/>
          <p:nvPr/>
        </p:nvGraphicFramePr>
        <p:xfrm>
          <a:off x="6480350" y="42183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3828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5</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graphicFrame>
        <p:nvGraphicFramePr>
          <p:cNvPr id="1211" name="Google Shape;1211;p89"/>
          <p:cNvGraphicFramePr/>
          <p:nvPr/>
        </p:nvGraphicFramePr>
        <p:xfrm>
          <a:off x="6480350" y="159245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3828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4</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
        <p:nvSpPr>
          <p:cNvPr id="1212" name="Google Shape;1212;p89"/>
          <p:cNvSpPr/>
          <p:nvPr/>
        </p:nvSpPr>
        <p:spPr>
          <a:xfrm>
            <a:off x="38500" y="5601975"/>
            <a:ext cx="3512400" cy="668700"/>
          </a:xfrm>
          <a:prstGeom prst="wedgeRoundRectCallout">
            <a:avLst>
              <a:gd fmla="val 19471" name="adj1"/>
              <a:gd fmla="val 128473"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What’s the shortest path from v</a:t>
            </a:r>
            <a:r>
              <a:rPr b="1" baseline="-25000" lang="en">
                <a:solidFill>
                  <a:schemeClr val="dk1"/>
                </a:solidFill>
                <a:latin typeface="Droid Sans"/>
                <a:ea typeface="Droid Sans"/>
                <a:cs typeface="Droid Sans"/>
                <a:sym typeface="Droid Sans"/>
              </a:rPr>
              <a:t>1</a:t>
            </a:r>
            <a:r>
              <a:rPr b="1" lang="en">
                <a:solidFill>
                  <a:schemeClr val="dk1"/>
                </a:solidFill>
                <a:latin typeface="Droid Sans"/>
                <a:ea typeface="Droid Sans"/>
                <a:cs typeface="Droid Sans"/>
                <a:sym typeface="Droid Sans"/>
              </a:rPr>
              <a:t> to v</a:t>
            </a:r>
            <a:r>
              <a:rPr b="1" baseline="-25000" lang="en">
                <a:solidFill>
                  <a:schemeClr val="dk1"/>
                </a:solidFill>
                <a:latin typeface="Droid Sans"/>
                <a:ea typeface="Droid Sans"/>
                <a:cs typeface="Droid Sans"/>
                <a:sym typeface="Droid Sans"/>
              </a:rPr>
              <a:t>4</a:t>
            </a:r>
            <a:r>
              <a:rPr b="1" lang="en">
                <a:solidFill>
                  <a:schemeClr val="dk1"/>
                </a:solidFill>
                <a:latin typeface="Droid Sans"/>
                <a:ea typeface="Droid Sans"/>
                <a:cs typeface="Droid Sans"/>
                <a:sym typeface="Droid Sans"/>
              </a:rPr>
              <a:t>?</a:t>
            </a:r>
            <a:endParaRPr sz="18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9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1218" name="Google Shape;1218;p90"/>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1219" name="Google Shape;1219;p90"/>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sp>
        <p:nvSpPr>
          <p:cNvPr id="1220" name="Google Shape;1220;p90"/>
          <p:cNvSpPr txBox="1"/>
          <p:nvPr/>
        </p:nvSpPr>
        <p:spPr>
          <a:xfrm>
            <a:off x="3486850" y="2663075"/>
            <a:ext cx="190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i</a:t>
            </a:r>
            <a:endParaRPr i="1"/>
          </a:p>
        </p:txBody>
      </p:sp>
      <p:sp>
        <p:nvSpPr>
          <p:cNvPr id="1221" name="Google Shape;1221;p90"/>
          <p:cNvSpPr txBox="1"/>
          <p:nvPr/>
        </p:nvSpPr>
        <p:spPr>
          <a:xfrm>
            <a:off x="4933150" y="1245275"/>
            <a:ext cx="190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j</a:t>
            </a:r>
            <a:endParaRPr i="1"/>
          </a:p>
        </p:txBody>
      </p:sp>
      <p:graphicFrame>
        <p:nvGraphicFramePr>
          <p:cNvPr id="1222" name="Google Shape;1222;p90"/>
          <p:cNvGraphicFramePr/>
          <p:nvPr/>
        </p:nvGraphicFramePr>
        <p:xfrm>
          <a:off x="37263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5</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10</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4</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6</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2</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9</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10</a:t>
                      </a:r>
                      <a:endParaRPr/>
                    </a:p>
                  </a:txBody>
                  <a:tcPr marT="91425" marB="91425" marR="91425" marL="91425" anchor="ctr">
                    <a:solidFill>
                      <a:srgbClr val="FFFFF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3</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r>
            </a:tbl>
          </a:graphicData>
        </a:graphic>
      </p:graphicFrame>
      <p:sp>
        <p:nvSpPr>
          <p:cNvPr id="1223" name="Google Shape;1223;p90"/>
          <p:cNvSpPr txBox="1"/>
          <p:nvPr/>
        </p:nvSpPr>
        <p:spPr>
          <a:xfrm>
            <a:off x="3469950" y="5224550"/>
            <a:ext cx="190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i</a:t>
            </a:r>
            <a:endParaRPr i="1"/>
          </a:p>
        </p:txBody>
      </p:sp>
      <p:sp>
        <p:nvSpPr>
          <p:cNvPr id="1224" name="Google Shape;1224;p90"/>
          <p:cNvSpPr txBox="1"/>
          <p:nvPr/>
        </p:nvSpPr>
        <p:spPr>
          <a:xfrm>
            <a:off x="4840050" y="3806750"/>
            <a:ext cx="190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1225" name="Google Shape;1225;p90"/>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graphicFrame>
        <p:nvGraphicFramePr>
          <p:cNvPr id="1226" name="Google Shape;1226;p90"/>
          <p:cNvGraphicFramePr/>
          <p:nvPr/>
        </p:nvGraphicFramePr>
        <p:xfrm>
          <a:off x="3743200" y="1594338"/>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4</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10</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4</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6</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2</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9</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3</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r>
            </a:tbl>
          </a:graphicData>
        </a:graphic>
      </p:graphicFrame>
      <p:sp>
        <p:nvSpPr>
          <p:cNvPr id="1227" name="Google Shape;1227;p90"/>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1228" name="Google Shape;1228;p90"/>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graphicFrame>
        <p:nvGraphicFramePr>
          <p:cNvPr id="1229" name="Google Shape;1229;p90"/>
          <p:cNvGraphicFramePr/>
          <p:nvPr/>
        </p:nvGraphicFramePr>
        <p:xfrm>
          <a:off x="6480350" y="42183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3828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5</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graphicFrame>
        <p:nvGraphicFramePr>
          <p:cNvPr id="1230" name="Google Shape;1230;p90"/>
          <p:cNvGraphicFramePr/>
          <p:nvPr/>
        </p:nvGraphicFramePr>
        <p:xfrm>
          <a:off x="6480350" y="1592450"/>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3828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4</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
        <p:nvSpPr>
          <p:cNvPr id="1231" name="Google Shape;1231;p90"/>
          <p:cNvSpPr/>
          <p:nvPr/>
        </p:nvSpPr>
        <p:spPr>
          <a:xfrm>
            <a:off x="177625" y="5601975"/>
            <a:ext cx="3548700" cy="668700"/>
          </a:xfrm>
          <a:prstGeom prst="wedgeRoundRectCallout">
            <a:avLst>
              <a:gd fmla="val 19471" name="adj1"/>
              <a:gd fmla="val 128473"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What’s the shortest path from v</a:t>
            </a:r>
            <a:r>
              <a:rPr b="1" baseline="-25000" lang="en">
                <a:solidFill>
                  <a:schemeClr val="dk1"/>
                </a:solidFill>
                <a:latin typeface="Droid Sans"/>
                <a:ea typeface="Droid Sans"/>
                <a:cs typeface="Droid Sans"/>
                <a:sym typeface="Droid Sans"/>
              </a:rPr>
              <a:t>1</a:t>
            </a:r>
            <a:r>
              <a:rPr b="1" lang="en">
                <a:solidFill>
                  <a:schemeClr val="dk1"/>
                </a:solidFill>
                <a:latin typeface="Droid Sans"/>
                <a:ea typeface="Droid Sans"/>
                <a:cs typeface="Droid Sans"/>
                <a:sym typeface="Droid Sans"/>
              </a:rPr>
              <a:t> to v</a:t>
            </a:r>
            <a:r>
              <a:rPr b="1" baseline="-25000" lang="en">
                <a:solidFill>
                  <a:schemeClr val="dk1"/>
                </a:solidFill>
                <a:latin typeface="Droid Sans"/>
                <a:ea typeface="Droid Sans"/>
                <a:cs typeface="Droid Sans"/>
                <a:sym typeface="Droid Sans"/>
              </a:rPr>
              <a:t>4</a:t>
            </a:r>
            <a:r>
              <a:rPr b="1" lang="en">
                <a:solidFill>
                  <a:schemeClr val="dk1"/>
                </a:solidFill>
                <a:latin typeface="Droid Sans"/>
                <a:ea typeface="Droid Sans"/>
                <a:cs typeface="Droid Sans"/>
                <a:sym typeface="Droid Sans"/>
              </a:rPr>
              <a:t>?</a:t>
            </a:r>
            <a:endParaRPr sz="1800"/>
          </a:p>
        </p:txBody>
      </p:sp>
      <p:sp>
        <p:nvSpPr>
          <p:cNvPr id="1232" name="Google Shape;1232;p90"/>
          <p:cNvSpPr/>
          <p:nvPr/>
        </p:nvSpPr>
        <p:spPr>
          <a:xfrm>
            <a:off x="6756703" y="3644764"/>
            <a:ext cx="1562850" cy="1154950"/>
          </a:xfrm>
          <a:custGeom>
            <a:rect b="b" l="l" r="r" t="t"/>
            <a:pathLst>
              <a:path extrusionOk="0" h="46198" w="62514">
                <a:moveTo>
                  <a:pt x="1976" y="46198"/>
                </a:moveTo>
                <a:cubicBezTo>
                  <a:pt x="1861" y="42047"/>
                  <a:pt x="-1771" y="28556"/>
                  <a:pt x="1285" y="21292"/>
                </a:cubicBezTo>
                <a:cubicBezTo>
                  <a:pt x="4341" y="14028"/>
                  <a:pt x="12470" y="5725"/>
                  <a:pt x="20311" y="2612"/>
                </a:cubicBezTo>
                <a:cubicBezTo>
                  <a:pt x="28152" y="-501"/>
                  <a:pt x="41297" y="-1135"/>
                  <a:pt x="48331" y="2612"/>
                </a:cubicBezTo>
                <a:cubicBezTo>
                  <a:pt x="55365" y="6360"/>
                  <a:pt x="60150" y="21350"/>
                  <a:pt x="62514" y="25097"/>
                </a:cubicBezTo>
              </a:path>
            </a:pathLst>
          </a:custGeom>
          <a:noFill/>
          <a:ln cap="flat" cmpd="sng" w="19050">
            <a:solidFill>
              <a:srgbClr val="FF0000"/>
            </a:solidFill>
            <a:prstDash val="solid"/>
            <a:round/>
            <a:headEnd len="med" w="med" type="none"/>
            <a:tailEnd len="med" w="med" type="stealth"/>
          </a:ln>
        </p:spPr>
      </p:sp>
      <p:sp>
        <p:nvSpPr>
          <p:cNvPr id="1233" name="Google Shape;1233;p90"/>
          <p:cNvSpPr/>
          <p:nvPr/>
        </p:nvSpPr>
        <p:spPr>
          <a:xfrm>
            <a:off x="7616510" y="4548950"/>
            <a:ext cx="746275" cy="729950"/>
          </a:xfrm>
          <a:custGeom>
            <a:rect b="b" l="l" r="r" t="t"/>
            <a:pathLst>
              <a:path extrusionOk="0" h="29198" w="29851">
                <a:moveTo>
                  <a:pt x="29851" y="15912"/>
                </a:moveTo>
                <a:cubicBezTo>
                  <a:pt x="28871" y="17469"/>
                  <a:pt x="28641" y="23349"/>
                  <a:pt x="23971" y="25252"/>
                </a:cubicBezTo>
                <a:cubicBezTo>
                  <a:pt x="19301" y="27155"/>
                  <a:pt x="5579" y="31537"/>
                  <a:pt x="1831" y="27328"/>
                </a:cubicBezTo>
                <a:cubicBezTo>
                  <a:pt x="-1917" y="23119"/>
                  <a:pt x="1543" y="4555"/>
                  <a:pt x="1485" y="0"/>
                </a:cubicBezTo>
              </a:path>
            </a:pathLst>
          </a:custGeom>
          <a:noFill/>
          <a:ln cap="flat" cmpd="sng" w="19050">
            <a:solidFill>
              <a:srgbClr val="FF0000"/>
            </a:solidFill>
            <a:prstDash val="solid"/>
            <a:round/>
            <a:headEnd len="med" w="med" type="none"/>
            <a:tailEnd len="med" w="med" type="stealth"/>
          </a:ln>
        </p:spPr>
      </p:sp>
      <p:cxnSp>
        <p:nvCxnSpPr>
          <p:cNvPr id="1234" name="Google Shape;1234;p90"/>
          <p:cNvCxnSpPr/>
          <p:nvPr/>
        </p:nvCxnSpPr>
        <p:spPr>
          <a:xfrm>
            <a:off x="7385550" y="4548950"/>
            <a:ext cx="43200" cy="198900"/>
          </a:xfrm>
          <a:prstGeom prst="straightConnector1">
            <a:avLst/>
          </a:prstGeom>
          <a:noFill/>
          <a:ln cap="flat" cmpd="sng" w="19050">
            <a:solidFill>
              <a:srgbClr val="FF0000"/>
            </a:solidFill>
            <a:prstDash val="solid"/>
            <a:round/>
            <a:headEnd len="med" w="med" type="none"/>
            <a:tailEnd len="med" w="med" type="stealth"/>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9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Shortest-path: Floyd</a:t>
            </a:r>
            <a:endParaRPr>
              <a:solidFill>
                <a:srgbClr val="B7B7B7"/>
              </a:solidFill>
            </a:endParaRPr>
          </a:p>
        </p:txBody>
      </p:sp>
      <p:pic>
        <p:nvPicPr>
          <p:cNvPr id="1240" name="Google Shape;1240;p91"/>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1241" name="Google Shape;1241;p91"/>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sp>
        <p:nvSpPr>
          <p:cNvPr id="1242" name="Google Shape;1242;p91"/>
          <p:cNvSpPr txBox="1"/>
          <p:nvPr/>
        </p:nvSpPr>
        <p:spPr>
          <a:xfrm>
            <a:off x="3486850" y="2663075"/>
            <a:ext cx="190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i</a:t>
            </a:r>
            <a:endParaRPr i="1"/>
          </a:p>
        </p:txBody>
      </p:sp>
      <p:sp>
        <p:nvSpPr>
          <p:cNvPr id="1243" name="Google Shape;1243;p91"/>
          <p:cNvSpPr txBox="1"/>
          <p:nvPr/>
        </p:nvSpPr>
        <p:spPr>
          <a:xfrm>
            <a:off x="4933150" y="1245275"/>
            <a:ext cx="190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j</a:t>
            </a:r>
            <a:endParaRPr i="1"/>
          </a:p>
        </p:txBody>
      </p:sp>
      <p:graphicFrame>
        <p:nvGraphicFramePr>
          <p:cNvPr id="1244" name="Google Shape;1244;p91"/>
          <p:cNvGraphicFramePr/>
          <p:nvPr/>
        </p:nvGraphicFramePr>
        <p:xfrm>
          <a:off x="3726300" y="42202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5</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10</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4</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6</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2</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9</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10</a:t>
                      </a:r>
                      <a:endParaRPr/>
                    </a:p>
                  </a:txBody>
                  <a:tcPr marT="91425" marB="91425" marR="91425" marL="91425" anchor="ctr">
                    <a:solidFill>
                      <a:srgbClr val="FFFFF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3</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r>
            </a:tbl>
          </a:graphicData>
        </a:graphic>
      </p:graphicFrame>
      <p:sp>
        <p:nvSpPr>
          <p:cNvPr id="1245" name="Google Shape;1245;p91"/>
          <p:cNvSpPr txBox="1"/>
          <p:nvPr/>
        </p:nvSpPr>
        <p:spPr>
          <a:xfrm>
            <a:off x="3469950" y="5224550"/>
            <a:ext cx="190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i</a:t>
            </a:r>
            <a:endParaRPr i="1"/>
          </a:p>
        </p:txBody>
      </p:sp>
      <p:sp>
        <p:nvSpPr>
          <p:cNvPr id="1246" name="Google Shape;1246;p91"/>
          <p:cNvSpPr txBox="1"/>
          <p:nvPr/>
        </p:nvSpPr>
        <p:spPr>
          <a:xfrm>
            <a:off x="4840050" y="3806750"/>
            <a:ext cx="190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1247" name="Google Shape;1247;p91"/>
          <p:cNvSpPr txBox="1"/>
          <p:nvPr/>
        </p:nvSpPr>
        <p:spPr>
          <a:xfrm>
            <a:off x="231625" y="4624825"/>
            <a:ext cx="28644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k</a:t>
            </a:r>
            <a:r>
              <a:rPr b="1" lang="en">
                <a:latin typeface="Droid Sans"/>
                <a:ea typeface="Droid Sans"/>
                <a:cs typeface="Droid Sans"/>
                <a:sym typeface="Droid Sans"/>
              </a:rPr>
              <a:t>[i, j] = </a:t>
            </a:r>
            <a:r>
              <a:rPr lang="en">
                <a:latin typeface="Droid Sans"/>
                <a:ea typeface="Droid Sans"/>
                <a:cs typeface="Droid Sans"/>
                <a:sym typeface="Droid Sans"/>
              </a:rPr>
              <a:t>minimum( </a:t>
            </a:r>
            <a:r>
              <a:rPr lang="en">
                <a:latin typeface="Courier New"/>
                <a:ea typeface="Courier New"/>
                <a:cs typeface="Courier New"/>
                <a:sym typeface="Courier New"/>
              </a:rPr>
              <a:t>D</a:t>
            </a:r>
            <a:r>
              <a:rPr baseline="-25000" lang="en">
                <a:latin typeface="Courier New"/>
                <a:ea typeface="Courier New"/>
                <a:cs typeface="Courier New"/>
                <a:sym typeface="Courier New"/>
              </a:rPr>
              <a:t>k-1</a:t>
            </a:r>
            <a:r>
              <a:rPr lang="en">
                <a:latin typeface="Courier New"/>
                <a:ea typeface="Courier New"/>
                <a:cs typeface="Courier New"/>
                <a:sym typeface="Courier New"/>
              </a:rPr>
              <a:t>[i,j],</a:t>
            </a:r>
            <a:endParaRPr>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[i,k]+</a:t>
            </a:r>
            <a:endParaRPr>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lang="en">
                <a:solidFill>
                  <a:schemeClr val="dk1"/>
                </a:solidFill>
                <a:latin typeface="Courier New"/>
                <a:ea typeface="Courier New"/>
                <a:cs typeface="Courier New"/>
                <a:sym typeface="Courier New"/>
              </a:rPr>
              <a:t>  D</a:t>
            </a:r>
            <a:r>
              <a:rPr baseline="-25000" lang="en">
                <a:solidFill>
                  <a:schemeClr val="dk1"/>
                </a:solidFill>
                <a:latin typeface="Courier New"/>
                <a:ea typeface="Courier New"/>
                <a:cs typeface="Courier New"/>
                <a:sym typeface="Courier New"/>
              </a:rPr>
              <a:t>k-1</a:t>
            </a:r>
            <a:r>
              <a:rPr lang="en">
                <a:solidFill>
                  <a:schemeClr val="dk1"/>
                </a:solidFill>
                <a:latin typeface="Courier New"/>
                <a:ea typeface="Courier New"/>
                <a:cs typeface="Courier New"/>
                <a:sym typeface="Courier New"/>
              </a:rPr>
              <a:t>[k,j]</a:t>
            </a:r>
            <a:r>
              <a:rPr lang="en">
                <a:solidFill>
                  <a:schemeClr val="dk1"/>
                </a:solidFill>
                <a:latin typeface="Droid Sans"/>
                <a:ea typeface="Droid Sans"/>
                <a:cs typeface="Droid Sans"/>
                <a:sym typeface="Droid Sans"/>
              </a:rPr>
              <a:t>)</a:t>
            </a:r>
            <a:endParaRPr>
              <a:latin typeface="Droid Sans"/>
              <a:ea typeface="Droid Sans"/>
              <a:cs typeface="Droid Sans"/>
              <a:sym typeface="Droid Sans"/>
            </a:endParaRPr>
          </a:p>
        </p:txBody>
      </p:sp>
      <p:graphicFrame>
        <p:nvGraphicFramePr>
          <p:cNvPr id="1248" name="Google Shape;1248;p91"/>
          <p:cNvGraphicFramePr/>
          <p:nvPr/>
        </p:nvGraphicFramePr>
        <p:xfrm>
          <a:off x="3743200" y="1594338"/>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D</a:t>
                      </a:r>
                      <a:r>
                        <a:rPr b="1" baseline="-25000" lang="en">
                          <a:latin typeface="Droid Sans"/>
                          <a:ea typeface="Droid Sans"/>
                          <a:cs typeface="Droid Sans"/>
                          <a:sym typeface="Droid Sans"/>
                        </a:rPr>
                        <a:t>4</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10</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tc>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6</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6</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6</a:t>
                      </a:r>
                      <a:endParaRPr/>
                    </a:p>
                  </a:txBody>
                  <a:tcPr marT="91425" marB="91425" marR="91425" marL="91425" anchor="ctr"/>
                </a:tc>
                <a:tc>
                  <a:txBody>
                    <a:bodyPr/>
                    <a:lstStyle/>
                    <a:p>
                      <a:pPr indent="0" lvl="0" marL="0" rtl="0" algn="ctr">
                        <a:spcBef>
                          <a:spcPts val="0"/>
                        </a:spcBef>
                        <a:spcAft>
                          <a:spcPts val="0"/>
                        </a:spcAft>
                        <a:buNone/>
                      </a:pPr>
                      <a:r>
                        <a:rPr lang="en"/>
                        <a:t>7</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2</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9</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3</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r>
            </a:tbl>
          </a:graphicData>
        </a:graphic>
      </p:graphicFrame>
      <p:sp>
        <p:nvSpPr>
          <p:cNvPr id="1249" name="Google Shape;1249;p91"/>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sp>
        <p:nvSpPr>
          <p:cNvPr id="1250" name="Google Shape;1250;p91"/>
          <p:cNvSpPr txBox="1"/>
          <p:nvPr/>
        </p:nvSpPr>
        <p:spPr>
          <a:xfrm>
            <a:off x="3469950" y="3929150"/>
            <a:ext cx="1902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i</a:t>
            </a:r>
            <a:endParaRPr i="1"/>
          </a:p>
        </p:txBody>
      </p:sp>
      <p:graphicFrame>
        <p:nvGraphicFramePr>
          <p:cNvPr id="1251" name="Google Shape;1251;p91"/>
          <p:cNvGraphicFramePr/>
          <p:nvPr/>
        </p:nvGraphicFramePr>
        <p:xfrm>
          <a:off x="6480350" y="421837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3828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5</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graphicFrame>
        <p:nvGraphicFramePr>
          <p:cNvPr id="1252" name="Google Shape;1252;p91"/>
          <p:cNvGraphicFramePr/>
          <p:nvPr/>
        </p:nvGraphicFramePr>
        <p:xfrm>
          <a:off x="6480350" y="1582625"/>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3828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Q</a:t>
                      </a:r>
                      <a:r>
                        <a:rPr b="1" baseline="-25000" lang="en">
                          <a:latin typeface="Droid Sans"/>
                          <a:ea typeface="Droid Sans"/>
                          <a:cs typeface="Droid Sans"/>
                          <a:sym typeface="Droid Sans"/>
                        </a:rPr>
                        <a:t>4</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3</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0</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0</a:t>
                      </a:r>
                      <a:endParaRPr/>
                    </a:p>
                  </a:txBody>
                  <a:tcPr marT="91425" marB="91425" marR="91425" marL="91425"/>
                </a:tc>
              </a:tr>
            </a:tbl>
          </a:graphicData>
        </a:graphic>
      </p:graphicFrame>
      <p:sp>
        <p:nvSpPr>
          <p:cNvPr id="1253" name="Google Shape;1253;p91"/>
          <p:cNvSpPr/>
          <p:nvPr/>
        </p:nvSpPr>
        <p:spPr>
          <a:xfrm>
            <a:off x="38500" y="5601975"/>
            <a:ext cx="3512400" cy="668700"/>
          </a:xfrm>
          <a:prstGeom prst="wedgeRoundRectCallout">
            <a:avLst>
              <a:gd fmla="val 19471" name="adj1"/>
              <a:gd fmla="val 128473"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What’s the shortest path from v</a:t>
            </a:r>
            <a:r>
              <a:rPr b="1" baseline="-25000" lang="en">
                <a:solidFill>
                  <a:schemeClr val="dk1"/>
                </a:solidFill>
                <a:latin typeface="Droid Sans"/>
                <a:ea typeface="Droid Sans"/>
                <a:cs typeface="Droid Sans"/>
                <a:sym typeface="Droid Sans"/>
              </a:rPr>
              <a:t>1</a:t>
            </a:r>
            <a:r>
              <a:rPr b="1" lang="en">
                <a:solidFill>
                  <a:schemeClr val="dk1"/>
                </a:solidFill>
                <a:latin typeface="Droid Sans"/>
                <a:ea typeface="Droid Sans"/>
                <a:cs typeface="Droid Sans"/>
                <a:sym typeface="Droid Sans"/>
              </a:rPr>
              <a:t> to v</a:t>
            </a:r>
            <a:r>
              <a:rPr b="1" baseline="-25000" lang="en">
                <a:solidFill>
                  <a:schemeClr val="dk1"/>
                </a:solidFill>
                <a:latin typeface="Droid Sans"/>
                <a:ea typeface="Droid Sans"/>
                <a:cs typeface="Droid Sans"/>
                <a:sym typeface="Droid Sans"/>
              </a:rPr>
              <a:t>4</a:t>
            </a:r>
            <a:r>
              <a:rPr b="1" lang="en">
                <a:solidFill>
                  <a:schemeClr val="dk1"/>
                </a:solidFill>
                <a:latin typeface="Droid Sans"/>
                <a:ea typeface="Droid Sans"/>
                <a:cs typeface="Droid Sans"/>
                <a:sym typeface="Droid Sans"/>
              </a:rPr>
              <a:t>? </a:t>
            </a:r>
            <a:r>
              <a:rPr lang="en">
                <a:solidFill>
                  <a:schemeClr val="dk1"/>
                </a:solidFill>
                <a:latin typeface="Droid Sans"/>
                <a:ea typeface="Droid Sans"/>
                <a:cs typeface="Droid Sans"/>
                <a:sym typeface="Droid Sans"/>
              </a:rPr>
              <a:t>R/{v</a:t>
            </a:r>
            <a:r>
              <a:rPr baseline="-25000" lang="en">
                <a:solidFill>
                  <a:schemeClr val="dk1"/>
                </a:solidFill>
                <a:latin typeface="Droid Sans"/>
                <a:ea typeface="Droid Sans"/>
                <a:cs typeface="Droid Sans"/>
                <a:sym typeface="Droid Sans"/>
              </a:rPr>
              <a:t>1</a:t>
            </a:r>
            <a:r>
              <a:rPr lang="en">
                <a:solidFill>
                  <a:schemeClr val="dk1"/>
                </a:solidFill>
                <a:latin typeface="Droid Sans"/>
                <a:ea typeface="Droid Sans"/>
                <a:cs typeface="Droid Sans"/>
                <a:sym typeface="Droid Sans"/>
              </a:rPr>
              <a:t>,v</a:t>
            </a:r>
            <a:r>
              <a:rPr baseline="-25000" lang="en">
                <a:solidFill>
                  <a:schemeClr val="dk1"/>
                </a:solidFill>
                <a:latin typeface="Droid Sans"/>
                <a:ea typeface="Droid Sans"/>
                <a:cs typeface="Droid Sans"/>
                <a:sym typeface="Droid Sans"/>
              </a:rPr>
              <a:t>2</a:t>
            </a:r>
            <a:r>
              <a:rPr lang="en">
                <a:solidFill>
                  <a:schemeClr val="dk1"/>
                </a:solidFill>
                <a:latin typeface="Droid Sans"/>
                <a:ea typeface="Droid Sans"/>
                <a:cs typeface="Droid Sans"/>
                <a:sym typeface="Droid Sans"/>
              </a:rPr>
              <a:t>,v</a:t>
            </a:r>
            <a:r>
              <a:rPr baseline="-25000" lang="en">
                <a:solidFill>
                  <a:schemeClr val="dk1"/>
                </a:solidFill>
                <a:latin typeface="Droid Sans"/>
                <a:ea typeface="Droid Sans"/>
                <a:cs typeface="Droid Sans"/>
                <a:sym typeface="Droid Sans"/>
              </a:rPr>
              <a:t>4</a:t>
            </a:r>
            <a:r>
              <a:rPr lang="en">
                <a:solidFill>
                  <a:schemeClr val="dk1"/>
                </a:solidFill>
                <a:latin typeface="Droid Sans"/>
                <a:ea typeface="Droid Sans"/>
                <a:cs typeface="Droid Sans"/>
                <a:sym typeface="Droid Sans"/>
              </a:rPr>
              <a:t>}</a:t>
            </a:r>
            <a:endParaRPr sz="1800"/>
          </a:p>
        </p:txBody>
      </p:sp>
      <p:sp>
        <p:nvSpPr>
          <p:cNvPr id="1254" name="Google Shape;1254;p91"/>
          <p:cNvSpPr/>
          <p:nvPr/>
        </p:nvSpPr>
        <p:spPr>
          <a:xfrm>
            <a:off x="6756703" y="3644764"/>
            <a:ext cx="1562850" cy="1154950"/>
          </a:xfrm>
          <a:custGeom>
            <a:rect b="b" l="l" r="r" t="t"/>
            <a:pathLst>
              <a:path extrusionOk="0" h="46198" w="62514">
                <a:moveTo>
                  <a:pt x="1976" y="46198"/>
                </a:moveTo>
                <a:cubicBezTo>
                  <a:pt x="1861" y="42047"/>
                  <a:pt x="-1771" y="28556"/>
                  <a:pt x="1285" y="21292"/>
                </a:cubicBezTo>
                <a:cubicBezTo>
                  <a:pt x="4341" y="14028"/>
                  <a:pt x="12470" y="5725"/>
                  <a:pt x="20311" y="2612"/>
                </a:cubicBezTo>
                <a:cubicBezTo>
                  <a:pt x="28152" y="-501"/>
                  <a:pt x="41297" y="-1135"/>
                  <a:pt x="48331" y="2612"/>
                </a:cubicBezTo>
                <a:cubicBezTo>
                  <a:pt x="55365" y="6360"/>
                  <a:pt x="60150" y="21350"/>
                  <a:pt x="62514" y="25097"/>
                </a:cubicBezTo>
              </a:path>
            </a:pathLst>
          </a:custGeom>
          <a:noFill/>
          <a:ln cap="flat" cmpd="sng" w="19050">
            <a:solidFill>
              <a:srgbClr val="FF0000"/>
            </a:solidFill>
            <a:prstDash val="solid"/>
            <a:round/>
            <a:headEnd len="med" w="med" type="none"/>
            <a:tailEnd len="med" w="med" type="stealth"/>
          </a:ln>
        </p:spPr>
      </p:sp>
      <p:sp>
        <p:nvSpPr>
          <p:cNvPr id="1255" name="Google Shape;1255;p91"/>
          <p:cNvSpPr/>
          <p:nvPr/>
        </p:nvSpPr>
        <p:spPr>
          <a:xfrm>
            <a:off x="7616510" y="4548950"/>
            <a:ext cx="746275" cy="729950"/>
          </a:xfrm>
          <a:custGeom>
            <a:rect b="b" l="l" r="r" t="t"/>
            <a:pathLst>
              <a:path extrusionOk="0" h="29198" w="29851">
                <a:moveTo>
                  <a:pt x="29851" y="15912"/>
                </a:moveTo>
                <a:cubicBezTo>
                  <a:pt x="28871" y="17469"/>
                  <a:pt x="28641" y="23349"/>
                  <a:pt x="23971" y="25252"/>
                </a:cubicBezTo>
                <a:cubicBezTo>
                  <a:pt x="19301" y="27155"/>
                  <a:pt x="5579" y="31537"/>
                  <a:pt x="1831" y="27328"/>
                </a:cubicBezTo>
                <a:cubicBezTo>
                  <a:pt x="-1917" y="23119"/>
                  <a:pt x="1543" y="4555"/>
                  <a:pt x="1485" y="0"/>
                </a:cubicBezTo>
              </a:path>
            </a:pathLst>
          </a:custGeom>
          <a:noFill/>
          <a:ln cap="flat" cmpd="sng" w="19050">
            <a:solidFill>
              <a:srgbClr val="FF0000"/>
            </a:solidFill>
            <a:prstDash val="solid"/>
            <a:round/>
            <a:headEnd len="med" w="med" type="none"/>
            <a:tailEnd len="med" w="med" type="stealth"/>
          </a:ln>
        </p:spPr>
      </p:sp>
      <p:cxnSp>
        <p:nvCxnSpPr>
          <p:cNvPr id="1256" name="Google Shape;1256;p91"/>
          <p:cNvCxnSpPr/>
          <p:nvPr/>
        </p:nvCxnSpPr>
        <p:spPr>
          <a:xfrm>
            <a:off x="7385550" y="4548950"/>
            <a:ext cx="43200" cy="198900"/>
          </a:xfrm>
          <a:prstGeom prst="straightConnector1">
            <a:avLst/>
          </a:prstGeom>
          <a:noFill/>
          <a:ln cap="flat" cmpd="sng" w="19050">
            <a:solidFill>
              <a:srgbClr val="FF0000"/>
            </a:solidFill>
            <a:prstDash val="solid"/>
            <a:round/>
            <a:headEnd len="med" w="med" type="none"/>
            <a:tailEnd len="med" w="med" type="stealth"/>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9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Calculates the</a:t>
            </a:r>
            <a:r>
              <a:rPr b="1" lang="en">
                <a:solidFill>
                  <a:srgbClr val="FF0000"/>
                </a:solidFill>
              </a:rPr>
              <a:t> path matrix</a:t>
            </a:r>
            <a:r>
              <a:rPr lang="en"/>
              <a:t> </a:t>
            </a:r>
            <a:r>
              <a:rPr i="1" lang="en"/>
              <a:t>P</a:t>
            </a:r>
            <a:r>
              <a:rPr lang="en"/>
              <a:t> (also called transitive closure) of a graph </a:t>
            </a:r>
            <a:r>
              <a:rPr i="1" lang="en"/>
              <a:t>G</a:t>
            </a:r>
            <a:r>
              <a:rPr lang="en"/>
              <a:t> of n vertices, represented by its adjacency matrix </a:t>
            </a:r>
            <a:r>
              <a:rPr i="1" lang="en"/>
              <a:t>A</a:t>
            </a:r>
            <a:r>
              <a:rPr lang="en"/>
              <a: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Defines a sequence of matrices n</a:t>
            </a:r>
            <a:r>
              <a:rPr baseline="-25000" lang="en"/>
              <a:t>x</a:t>
            </a:r>
            <a:r>
              <a:rPr lang="en"/>
              <a:t>n P</a:t>
            </a:r>
            <a:r>
              <a:rPr baseline="-25000" lang="en"/>
              <a:t>0</a:t>
            </a:r>
            <a:r>
              <a:rPr lang="en"/>
              <a:t>, P</a:t>
            </a:r>
            <a:r>
              <a:rPr baseline="-25000" lang="en"/>
              <a:t>1</a:t>
            </a:r>
            <a:r>
              <a:rPr lang="en"/>
              <a:t>, P</a:t>
            </a:r>
            <a:r>
              <a:rPr baseline="-25000" lang="en"/>
              <a:t>2</a:t>
            </a:r>
            <a:r>
              <a:rPr lang="en"/>
              <a:t>, P</a:t>
            </a:r>
            <a:r>
              <a:rPr baseline="-25000" lang="en"/>
              <a:t>3</a:t>
            </a:r>
            <a:r>
              <a:rPr lang="en"/>
              <a:t>, … P</a:t>
            </a:r>
            <a:r>
              <a:rPr baseline="-25000" lang="en"/>
              <a:t>n</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Similar to Floyd algorithm</a:t>
            </a:r>
            <a:endParaRPr/>
          </a:p>
          <a:p>
            <a:pPr indent="0" lvl="0" marL="0" rtl="0" algn="l">
              <a:spcBef>
                <a:spcPts val="600"/>
              </a:spcBef>
              <a:spcAft>
                <a:spcPts val="0"/>
              </a:spcAft>
              <a:buNone/>
            </a:pPr>
            <a:r>
              <a:t/>
            </a:r>
            <a:endParaRPr/>
          </a:p>
        </p:txBody>
      </p:sp>
      <p:sp>
        <p:nvSpPr>
          <p:cNvPr id="1262" name="Google Shape;1262;p9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Warshall</a:t>
            </a:r>
            <a:endParaRPr>
              <a:solidFill>
                <a:srgbClr val="B7B7B7"/>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9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Warshall</a:t>
            </a:r>
            <a:endParaRPr>
              <a:solidFill>
                <a:srgbClr val="B7B7B7"/>
              </a:solidFill>
            </a:endParaRPr>
          </a:p>
        </p:txBody>
      </p:sp>
      <p:sp>
        <p:nvSpPr>
          <p:cNvPr id="1268" name="Google Shape;1268;p93"/>
          <p:cNvSpPr txBox="1"/>
          <p:nvPr/>
        </p:nvSpPr>
        <p:spPr>
          <a:xfrm>
            <a:off x="1334400" y="1842350"/>
            <a:ext cx="1591200" cy="4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Droid Sans"/>
                <a:ea typeface="Droid Sans"/>
                <a:cs typeface="Droid Sans"/>
                <a:sym typeface="Droid Sans"/>
              </a:rPr>
              <a:t>P</a:t>
            </a:r>
            <a:r>
              <a:rPr b="1" baseline="-25000" lang="en" sz="2400">
                <a:latin typeface="Droid Sans"/>
                <a:ea typeface="Droid Sans"/>
                <a:cs typeface="Droid Sans"/>
                <a:sym typeface="Droid Sans"/>
              </a:rPr>
              <a:t>0</a:t>
            </a:r>
            <a:r>
              <a:rPr b="1" lang="en" sz="2400">
                <a:latin typeface="Droid Sans"/>
                <a:ea typeface="Droid Sans"/>
                <a:cs typeface="Droid Sans"/>
                <a:sym typeface="Droid Sans"/>
              </a:rPr>
              <a:t>[i, j] =</a:t>
            </a:r>
            <a:endParaRPr b="1" sz="2400">
              <a:latin typeface="Droid Sans"/>
              <a:ea typeface="Droid Sans"/>
              <a:cs typeface="Droid Sans"/>
              <a:sym typeface="Droid Sans"/>
            </a:endParaRPr>
          </a:p>
        </p:txBody>
      </p:sp>
      <p:sp>
        <p:nvSpPr>
          <p:cNvPr id="1269" name="Google Shape;1269;p93"/>
          <p:cNvSpPr/>
          <p:nvPr/>
        </p:nvSpPr>
        <p:spPr>
          <a:xfrm>
            <a:off x="2795950" y="1690550"/>
            <a:ext cx="242100" cy="8496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93"/>
          <p:cNvSpPr txBox="1"/>
          <p:nvPr/>
        </p:nvSpPr>
        <p:spPr>
          <a:xfrm>
            <a:off x="3038050" y="1659750"/>
            <a:ext cx="47133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1 if there is an arc from v</a:t>
            </a:r>
            <a:r>
              <a:rPr baseline="-25000" lang="en" sz="1800">
                <a:latin typeface="Droid Sans"/>
                <a:ea typeface="Droid Sans"/>
                <a:cs typeface="Droid Sans"/>
                <a:sym typeface="Droid Sans"/>
              </a:rPr>
              <a:t>i</a:t>
            </a:r>
            <a:r>
              <a:rPr lang="en" sz="1800">
                <a:latin typeface="Droid Sans"/>
                <a:ea typeface="Droid Sans"/>
                <a:cs typeface="Droid Sans"/>
                <a:sym typeface="Droid Sans"/>
              </a:rPr>
              <a:t> to v</a:t>
            </a:r>
            <a:r>
              <a:rPr baseline="-25000" lang="en" sz="1800">
                <a:latin typeface="Droid Sans"/>
                <a:ea typeface="Droid Sans"/>
                <a:cs typeface="Droid Sans"/>
                <a:sym typeface="Droid Sans"/>
              </a:rPr>
              <a:t>j</a:t>
            </a:r>
            <a:endParaRPr baseline="-25000" sz="1800">
              <a:latin typeface="Droid Sans"/>
              <a:ea typeface="Droid Sans"/>
              <a:cs typeface="Droid Sans"/>
              <a:sym typeface="Droid Sans"/>
            </a:endParaRPr>
          </a:p>
        </p:txBody>
      </p:sp>
      <p:sp>
        <p:nvSpPr>
          <p:cNvPr id="1271" name="Google Shape;1271;p93"/>
          <p:cNvSpPr txBox="1"/>
          <p:nvPr/>
        </p:nvSpPr>
        <p:spPr>
          <a:xfrm>
            <a:off x="3038050" y="2070325"/>
            <a:ext cx="47133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Droid Sans"/>
                <a:ea typeface="Droid Sans"/>
                <a:cs typeface="Droid Sans"/>
                <a:sym typeface="Droid Sans"/>
              </a:rPr>
              <a:t>0 </a:t>
            </a:r>
            <a:r>
              <a:rPr lang="en" sz="1800">
                <a:latin typeface="Droid Sans"/>
                <a:ea typeface="Droid Sans"/>
                <a:cs typeface="Droid Sans"/>
                <a:sym typeface="Droid Sans"/>
              </a:rPr>
              <a:t>if there is no arc</a:t>
            </a:r>
            <a:endParaRPr baseline="-25000" sz="1800">
              <a:latin typeface="Droid Sans"/>
              <a:ea typeface="Droid Sans"/>
              <a:cs typeface="Droid Sans"/>
              <a:sym typeface="Droid Sans"/>
            </a:endParaRPr>
          </a:p>
        </p:txBody>
      </p:sp>
      <p:sp>
        <p:nvSpPr>
          <p:cNvPr id="1272" name="Google Shape;1272;p93"/>
          <p:cNvSpPr txBox="1"/>
          <p:nvPr/>
        </p:nvSpPr>
        <p:spPr>
          <a:xfrm>
            <a:off x="1334400" y="3108050"/>
            <a:ext cx="1591200" cy="4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Droid Sans"/>
                <a:ea typeface="Droid Sans"/>
                <a:cs typeface="Droid Sans"/>
                <a:sym typeface="Droid Sans"/>
              </a:rPr>
              <a:t>P</a:t>
            </a:r>
            <a:r>
              <a:rPr b="1" baseline="-25000" lang="en" sz="2400">
                <a:latin typeface="Droid Sans"/>
                <a:ea typeface="Droid Sans"/>
                <a:cs typeface="Droid Sans"/>
                <a:sym typeface="Droid Sans"/>
              </a:rPr>
              <a:t>1</a:t>
            </a:r>
            <a:r>
              <a:rPr b="1" lang="en" sz="2400">
                <a:latin typeface="Droid Sans"/>
                <a:ea typeface="Droid Sans"/>
                <a:cs typeface="Droid Sans"/>
                <a:sym typeface="Droid Sans"/>
              </a:rPr>
              <a:t>[i, j] =</a:t>
            </a:r>
            <a:endParaRPr b="1" sz="2400">
              <a:latin typeface="Droid Sans"/>
              <a:ea typeface="Droid Sans"/>
              <a:cs typeface="Droid Sans"/>
              <a:sym typeface="Droid Sans"/>
            </a:endParaRPr>
          </a:p>
        </p:txBody>
      </p:sp>
      <p:sp>
        <p:nvSpPr>
          <p:cNvPr id="1273" name="Google Shape;1273;p93"/>
          <p:cNvSpPr/>
          <p:nvPr/>
        </p:nvSpPr>
        <p:spPr>
          <a:xfrm>
            <a:off x="2795950" y="2757350"/>
            <a:ext cx="242100" cy="11856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93"/>
          <p:cNvSpPr txBox="1"/>
          <p:nvPr/>
        </p:nvSpPr>
        <p:spPr>
          <a:xfrm>
            <a:off x="3038050" y="2878950"/>
            <a:ext cx="58716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1 if there is an arc from v</a:t>
            </a:r>
            <a:r>
              <a:rPr baseline="-25000" lang="en" sz="1800">
                <a:latin typeface="Droid Sans"/>
                <a:ea typeface="Droid Sans"/>
                <a:cs typeface="Droid Sans"/>
                <a:sym typeface="Droid Sans"/>
              </a:rPr>
              <a:t>i</a:t>
            </a:r>
            <a:r>
              <a:rPr lang="en" sz="1800">
                <a:latin typeface="Droid Sans"/>
                <a:ea typeface="Droid Sans"/>
                <a:cs typeface="Droid Sans"/>
                <a:sym typeface="Droid Sans"/>
              </a:rPr>
              <a:t> to v</a:t>
            </a:r>
            <a:r>
              <a:rPr baseline="-25000" lang="en" sz="1800">
                <a:latin typeface="Droid Sans"/>
                <a:ea typeface="Droid Sans"/>
                <a:cs typeface="Droid Sans"/>
                <a:sym typeface="Droid Sans"/>
              </a:rPr>
              <a:t>j </a:t>
            </a:r>
            <a:r>
              <a:rPr lang="en" sz="1800">
                <a:latin typeface="Droid Sans"/>
                <a:ea typeface="Droid Sans"/>
                <a:cs typeface="Droid Sans"/>
                <a:sym typeface="Droid Sans"/>
              </a:rPr>
              <a:t>that does not go through other vertex different of v</a:t>
            </a:r>
            <a:r>
              <a:rPr baseline="-25000" lang="en" sz="1800">
                <a:latin typeface="Droid Sans"/>
                <a:ea typeface="Droid Sans"/>
                <a:cs typeface="Droid Sans"/>
                <a:sym typeface="Droid Sans"/>
              </a:rPr>
              <a:t>1</a:t>
            </a:r>
            <a:endParaRPr baseline="-25000" sz="1800">
              <a:latin typeface="Droid Sans"/>
              <a:ea typeface="Droid Sans"/>
              <a:cs typeface="Droid Sans"/>
              <a:sym typeface="Droid Sans"/>
            </a:endParaRPr>
          </a:p>
        </p:txBody>
      </p:sp>
      <p:sp>
        <p:nvSpPr>
          <p:cNvPr id="1275" name="Google Shape;1275;p93"/>
          <p:cNvSpPr txBox="1"/>
          <p:nvPr/>
        </p:nvSpPr>
        <p:spPr>
          <a:xfrm>
            <a:off x="3038050" y="3441925"/>
            <a:ext cx="47133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Droid Sans"/>
                <a:ea typeface="Droid Sans"/>
                <a:cs typeface="Droid Sans"/>
                <a:sym typeface="Droid Sans"/>
              </a:rPr>
              <a:t>0 </a:t>
            </a:r>
            <a:r>
              <a:rPr lang="en" sz="1800">
                <a:latin typeface="Droid Sans"/>
                <a:ea typeface="Droid Sans"/>
                <a:cs typeface="Droid Sans"/>
                <a:sym typeface="Droid Sans"/>
              </a:rPr>
              <a:t>if there is no arc</a:t>
            </a:r>
            <a:endParaRPr baseline="-25000" sz="1800">
              <a:latin typeface="Droid Sans"/>
              <a:ea typeface="Droid Sans"/>
              <a:cs typeface="Droid Sans"/>
              <a:sym typeface="Droid Sans"/>
            </a:endParaRPr>
          </a:p>
        </p:txBody>
      </p:sp>
      <p:sp>
        <p:nvSpPr>
          <p:cNvPr id="1276" name="Google Shape;1276;p93"/>
          <p:cNvSpPr txBox="1"/>
          <p:nvPr/>
        </p:nvSpPr>
        <p:spPr>
          <a:xfrm>
            <a:off x="1334400" y="4403450"/>
            <a:ext cx="1591200" cy="4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Droid Sans"/>
                <a:ea typeface="Droid Sans"/>
                <a:cs typeface="Droid Sans"/>
                <a:sym typeface="Droid Sans"/>
              </a:rPr>
              <a:t>P</a:t>
            </a:r>
            <a:r>
              <a:rPr b="1" baseline="-25000" lang="en" sz="2400">
                <a:latin typeface="Droid Sans"/>
                <a:ea typeface="Droid Sans"/>
                <a:cs typeface="Droid Sans"/>
                <a:sym typeface="Droid Sans"/>
              </a:rPr>
              <a:t>2</a:t>
            </a:r>
            <a:r>
              <a:rPr b="1" lang="en" sz="2400">
                <a:latin typeface="Droid Sans"/>
                <a:ea typeface="Droid Sans"/>
                <a:cs typeface="Droid Sans"/>
                <a:sym typeface="Droid Sans"/>
              </a:rPr>
              <a:t>[i, j] =</a:t>
            </a:r>
            <a:endParaRPr b="1" sz="2400">
              <a:latin typeface="Droid Sans"/>
              <a:ea typeface="Droid Sans"/>
              <a:cs typeface="Droid Sans"/>
              <a:sym typeface="Droid Sans"/>
            </a:endParaRPr>
          </a:p>
        </p:txBody>
      </p:sp>
      <p:sp>
        <p:nvSpPr>
          <p:cNvPr id="1277" name="Google Shape;1277;p93"/>
          <p:cNvSpPr/>
          <p:nvPr/>
        </p:nvSpPr>
        <p:spPr>
          <a:xfrm>
            <a:off x="2795950" y="4052750"/>
            <a:ext cx="242100" cy="11856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93"/>
          <p:cNvSpPr txBox="1"/>
          <p:nvPr/>
        </p:nvSpPr>
        <p:spPr>
          <a:xfrm>
            <a:off x="3038050" y="4174350"/>
            <a:ext cx="58716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1 if there is an arc from v</a:t>
            </a:r>
            <a:r>
              <a:rPr baseline="-25000" lang="en" sz="1800">
                <a:latin typeface="Droid Sans"/>
                <a:ea typeface="Droid Sans"/>
                <a:cs typeface="Droid Sans"/>
                <a:sym typeface="Droid Sans"/>
              </a:rPr>
              <a:t>i</a:t>
            </a:r>
            <a:r>
              <a:rPr lang="en" sz="1800">
                <a:latin typeface="Droid Sans"/>
                <a:ea typeface="Droid Sans"/>
                <a:cs typeface="Droid Sans"/>
                <a:sym typeface="Droid Sans"/>
              </a:rPr>
              <a:t> to v</a:t>
            </a:r>
            <a:r>
              <a:rPr baseline="-25000" lang="en" sz="1800">
                <a:latin typeface="Droid Sans"/>
                <a:ea typeface="Droid Sans"/>
                <a:cs typeface="Droid Sans"/>
                <a:sym typeface="Droid Sans"/>
              </a:rPr>
              <a:t>j </a:t>
            </a:r>
            <a:r>
              <a:rPr lang="en" sz="1800">
                <a:latin typeface="Droid Sans"/>
                <a:ea typeface="Droid Sans"/>
                <a:cs typeface="Droid Sans"/>
                <a:sym typeface="Droid Sans"/>
              </a:rPr>
              <a:t>that does not go through other vertex different of v</a:t>
            </a:r>
            <a:r>
              <a:rPr baseline="-25000" lang="en" sz="1800">
                <a:latin typeface="Droid Sans"/>
                <a:ea typeface="Droid Sans"/>
                <a:cs typeface="Droid Sans"/>
                <a:sym typeface="Droid Sans"/>
              </a:rPr>
              <a:t>1 </a:t>
            </a:r>
            <a:r>
              <a:rPr lang="en" sz="1800">
                <a:latin typeface="Droid Sans"/>
                <a:ea typeface="Droid Sans"/>
                <a:cs typeface="Droid Sans"/>
                <a:sym typeface="Droid Sans"/>
              </a:rPr>
              <a:t>… v</a:t>
            </a:r>
            <a:r>
              <a:rPr baseline="-25000" lang="en" sz="1800">
                <a:latin typeface="Droid Sans"/>
                <a:ea typeface="Droid Sans"/>
                <a:cs typeface="Droid Sans"/>
                <a:sym typeface="Droid Sans"/>
              </a:rPr>
              <a:t>2</a:t>
            </a:r>
            <a:endParaRPr baseline="-25000" sz="1800">
              <a:latin typeface="Droid Sans"/>
              <a:ea typeface="Droid Sans"/>
              <a:cs typeface="Droid Sans"/>
              <a:sym typeface="Droid Sans"/>
            </a:endParaRPr>
          </a:p>
        </p:txBody>
      </p:sp>
      <p:sp>
        <p:nvSpPr>
          <p:cNvPr id="1279" name="Google Shape;1279;p93"/>
          <p:cNvSpPr txBox="1"/>
          <p:nvPr/>
        </p:nvSpPr>
        <p:spPr>
          <a:xfrm>
            <a:off x="3038050" y="4737325"/>
            <a:ext cx="47133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Droid Sans"/>
                <a:ea typeface="Droid Sans"/>
                <a:cs typeface="Droid Sans"/>
                <a:sym typeface="Droid Sans"/>
              </a:rPr>
              <a:t>0 </a:t>
            </a:r>
            <a:r>
              <a:rPr lang="en" sz="1800">
                <a:latin typeface="Droid Sans"/>
                <a:ea typeface="Droid Sans"/>
                <a:cs typeface="Droid Sans"/>
                <a:sym typeface="Droid Sans"/>
              </a:rPr>
              <a:t>if there is no arc</a:t>
            </a:r>
            <a:endParaRPr baseline="-25000" sz="1800">
              <a:latin typeface="Droid Sans"/>
              <a:ea typeface="Droid Sans"/>
              <a:cs typeface="Droid Sans"/>
              <a:sym typeface="Droid Sans"/>
            </a:endParaRPr>
          </a:p>
        </p:txBody>
      </p:sp>
      <p:sp>
        <p:nvSpPr>
          <p:cNvPr id="1280" name="Google Shape;1280;p93"/>
          <p:cNvSpPr txBox="1"/>
          <p:nvPr/>
        </p:nvSpPr>
        <p:spPr>
          <a:xfrm>
            <a:off x="1334400" y="5698850"/>
            <a:ext cx="1591200" cy="4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Droid Sans"/>
                <a:ea typeface="Droid Sans"/>
                <a:cs typeface="Droid Sans"/>
                <a:sym typeface="Droid Sans"/>
              </a:rPr>
              <a:t>P</a:t>
            </a:r>
            <a:r>
              <a:rPr b="1" baseline="-25000" lang="en" sz="2400">
                <a:latin typeface="Droid Sans"/>
                <a:ea typeface="Droid Sans"/>
                <a:cs typeface="Droid Sans"/>
                <a:sym typeface="Droid Sans"/>
              </a:rPr>
              <a:t>n</a:t>
            </a:r>
            <a:r>
              <a:rPr b="1" lang="en" sz="2400">
                <a:latin typeface="Droid Sans"/>
                <a:ea typeface="Droid Sans"/>
                <a:cs typeface="Droid Sans"/>
                <a:sym typeface="Droid Sans"/>
              </a:rPr>
              <a:t>[i, j] =</a:t>
            </a:r>
            <a:endParaRPr b="1" sz="2400">
              <a:latin typeface="Droid Sans"/>
              <a:ea typeface="Droid Sans"/>
              <a:cs typeface="Droid Sans"/>
              <a:sym typeface="Droid Sans"/>
            </a:endParaRPr>
          </a:p>
        </p:txBody>
      </p:sp>
      <p:sp>
        <p:nvSpPr>
          <p:cNvPr id="1281" name="Google Shape;1281;p93"/>
          <p:cNvSpPr/>
          <p:nvPr/>
        </p:nvSpPr>
        <p:spPr>
          <a:xfrm>
            <a:off x="2795950" y="5348150"/>
            <a:ext cx="242100" cy="11856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93"/>
          <p:cNvSpPr txBox="1"/>
          <p:nvPr/>
        </p:nvSpPr>
        <p:spPr>
          <a:xfrm>
            <a:off x="3038050" y="5469750"/>
            <a:ext cx="58716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roid Sans"/>
                <a:ea typeface="Droid Sans"/>
                <a:cs typeface="Droid Sans"/>
                <a:sym typeface="Droid Sans"/>
              </a:rPr>
              <a:t>1 if there is an arc from v</a:t>
            </a:r>
            <a:r>
              <a:rPr baseline="-25000" lang="en" sz="1800">
                <a:latin typeface="Droid Sans"/>
                <a:ea typeface="Droid Sans"/>
                <a:cs typeface="Droid Sans"/>
                <a:sym typeface="Droid Sans"/>
              </a:rPr>
              <a:t>i</a:t>
            </a:r>
            <a:r>
              <a:rPr lang="en" sz="1800">
                <a:latin typeface="Droid Sans"/>
                <a:ea typeface="Droid Sans"/>
                <a:cs typeface="Droid Sans"/>
                <a:sym typeface="Droid Sans"/>
              </a:rPr>
              <a:t> to v</a:t>
            </a:r>
            <a:r>
              <a:rPr baseline="-25000" lang="en" sz="1800">
                <a:latin typeface="Droid Sans"/>
                <a:ea typeface="Droid Sans"/>
                <a:cs typeface="Droid Sans"/>
                <a:sym typeface="Droid Sans"/>
              </a:rPr>
              <a:t>j </a:t>
            </a:r>
            <a:r>
              <a:rPr lang="en" sz="1800">
                <a:latin typeface="Droid Sans"/>
                <a:ea typeface="Droid Sans"/>
                <a:cs typeface="Droid Sans"/>
                <a:sym typeface="Droid Sans"/>
              </a:rPr>
              <a:t>that does not go through other vertex different of v</a:t>
            </a:r>
            <a:r>
              <a:rPr baseline="-25000" lang="en" sz="1800">
                <a:latin typeface="Droid Sans"/>
                <a:ea typeface="Droid Sans"/>
                <a:cs typeface="Droid Sans"/>
                <a:sym typeface="Droid Sans"/>
              </a:rPr>
              <a:t>1 </a:t>
            </a:r>
            <a:r>
              <a:rPr lang="en" sz="1800">
                <a:latin typeface="Droid Sans"/>
                <a:ea typeface="Droid Sans"/>
                <a:cs typeface="Droid Sans"/>
                <a:sym typeface="Droid Sans"/>
              </a:rPr>
              <a:t>… v</a:t>
            </a:r>
            <a:r>
              <a:rPr baseline="-25000" lang="en" sz="1800">
                <a:latin typeface="Droid Sans"/>
                <a:ea typeface="Droid Sans"/>
                <a:cs typeface="Droid Sans"/>
                <a:sym typeface="Droid Sans"/>
              </a:rPr>
              <a:t>n</a:t>
            </a:r>
            <a:endParaRPr baseline="-25000" sz="1800">
              <a:latin typeface="Droid Sans"/>
              <a:ea typeface="Droid Sans"/>
              <a:cs typeface="Droid Sans"/>
              <a:sym typeface="Droid Sans"/>
            </a:endParaRPr>
          </a:p>
        </p:txBody>
      </p:sp>
      <p:sp>
        <p:nvSpPr>
          <p:cNvPr id="1283" name="Google Shape;1283;p93"/>
          <p:cNvSpPr txBox="1"/>
          <p:nvPr/>
        </p:nvSpPr>
        <p:spPr>
          <a:xfrm>
            <a:off x="3038050" y="6032725"/>
            <a:ext cx="4713300" cy="4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Droid Sans"/>
                <a:ea typeface="Droid Sans"/>
                <a:cs typeface="Droid Sans"/>
                <a:sym typeface="Droid Sans"/>
              </a:rPr>
              <a:t>0 </a:t>
            </a:r>
            <a:r>
              <a:rPr lang="en" sz="1800">
                <a:latin typeface="Droid Sans"/>
                <a:ea typeface="Droid Sans"/>
                <a:cs typeface="Droid Sans"/>
                <a:sym typeface="Droid Sans"/>
              </a:rPr>
              <a:t>if there is no arc</a:t>
            </a:r>
            <a:endParaRPr baseline="-25000" sz="1800">
              <a:latin typeface="Droid Sans"/>
              <a:ea typeface="Droid Sans"/>
              <a:cs typeface="Droid Sans"/>
              <a:sym typeface="Droid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9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Warshall</a:t>
            </a:r>
            <a:endParaRPr>
              <a:solidFill>
                <a:srgbClr val="B7B7B7"/>
              </a:solidFill>
            </a:endParaRPr>
          </a:p>
        </p:txBody>
      </p:sp>
      <p:pic>
        <p:nvPicPr>
          <p:cNvPr id="1289" name="Google Shape;1289;p94"/>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1290" name="Google Shape;1290;p94"/>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sp>
        <p:nvSpPr>
          <p:cNvPr id="1291" name="Google Shape;1291;p94"/>
          <p:cNvSpPr txBox="1"/>
          <p:nvPr/>
        </p:nvSpPr>
        <p:spPr>
          <a:xfrm>
            <a:off x="3486850" y="2663075"/>
            <a:ext cx="190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i</a:t>
            </a:r>
            <a:endParaRPr i="1"/>
          </a:p>
        </p:txBody>
      </p:sp>
      <p:graphicFrame>
        <p:nvGraphicFramePr>
          <p:cNvPr id="1292" name="Google Shape;1292;p94"/>
          <p:cNvGraphicFramePr/>
          <p:nvPr/>
        </p:nvGraphicFramePr>
        <p:xfrm>
          <a:off x="3743200" y="1594338"/>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P</a:t>
                      </a:r>
                      <a:r>
                        <a:rPr b="1" baseline="-25000" lang="en">
                          <a:latin typeface="Droid Sans"/>
                          <a:ea typeface="Droid Sans"/>
                          <a:cs typeface="Droid Sans"/>
                          <a:sym typeface="Droid Sans"/>
                        </a:rPr>
                        <a:t>0</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bl>
          </a:graphicData>
        </a:graphic>
      </p:graphicFrame>
      <p:sp>
        <p:nvSpPr>
          <p:cNvPr id="1293" name="Google Shape;1293;p94"/>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graphicFrame>
        <p:nvGraphicFramePr>
          <p:cNvPr id="1294" name="Google Shape;1294;p94"/>
          <p:cNvGraphicFramePr/>
          <p:nvPr/>
        </p:nvGraphicFramePr>
        <p:xfrm>
          <a:off x="6435600" y="1594338"/>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P</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bl>
          </a:graphicData>
        </a:graphic>
      </p:graphicFrame>
      <p:graphicFrame>
        <p:nvGraphicFramePr>
          <p:cNvPr id="1295" name="Google Shape;1295;p94"/>
          <p:cNvGraphicFramePr/>
          <p:nvPr/>
        </p:nvGraphicFramePr>
        <p:xfrm>
          <a:off x="3743200" y="4131863"/>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P</a:t>
                      </a:r>
                      <a:r>
                        <a:rPr b="1" baseline="-25000" lang="en">
                          <a:latin typeface="Droid Sans"/>
                          <a:ea typeface="Droid Sans"/>
                          <a:cs typeface="Droid Sans"/>
                          <a:sym typeface="Droid Sans"/>
                        </a:rPr>
                        <a:t>2</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bl>
          </a:graphicData>
        </a:graphic>
      </p:graphicFrame>
      <p:graphicFrame>
        <p:nvGraphicFramePr>
          <p:cNvPr id="1296" name="Google Shape;1296;p94"/>
          <p:cNvGraphicFramePr/>
          <p:nvPr/>
        </p:nvGraphicFramePr>
        <p:xfrm>
          <a:off x="6435600" y="4131863"/>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P</a:t>
                      </a:r>
                      <a:r>
                        <a:rPr b="1" baseline="-25000" lang="en">
                          <a:latin typeface="Droid Sans"/>
                          <a:ea typeface="Droid Sans"/>
                          <a:cs typeface="Droid Sans"/>
                          <a:sym typeface="Droid Sans"/>
                        </a:rPr>
                        <a:t>3</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9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Warshall</a:t>
            </a:r>
            <a:endParaRPr>
              <a:solidFill>
                <a:srgbClr val="B7B7B7"/>
              </a:solidFill>
            </a:endParaRPr>
          </a:p>
        </p:txBody>
      </p:sp>
      <p:pic>
        <p:nvPicPr>
          <p:cNvPr id="1302" name="Google Shape;1302;p95"/>
          <p:cNvPicPr preferRelativeResize="0"/>
          <p:nvPr/>
        </p:nvPicPr>
        <p:blipFill>
          <a:blip r:embed="rId3">
            <a:alphaModFix/>
          </a:blip>
          <a:stretch>
            <a:fillRect/>
          </a:stretch>
        </p:blipFill>
        <p:spPr>
          <a:xfrm>
            <a:off x="137350" y="1582600"/>
            <a:ext cx="3123000" cy="2549275"/>
          </a:xfrm>
          <a:prstGeom prst="rect">
            <a:avLst/>
          </a:prstGeom>
          <a:noFill/>
          <a:ln>
            <a:noFill/>
          </a:ln>
        </p:spPr>
      </p:pic>
      <p:cxnSp>
        <p:nvCxnSpPr>
          <p:cNvPr id="1303" name="Google Shape;1303;p95"/>
          <p:cNvCxnSpPr/>
          <p:nvPr/>
        </p:nvCxnSpPr>
        <p:spPr>
          <a:xfrm rot="5400000">
            <a:off x="795625" y="3934925"/>
            <a:ext cx="5154300" cy="0"/>
          </a:xfrm>
          <a:prstGeom prst="straightConnector1">
            <a:avLst/>
          </a:prstGeom>
          <a:noFill/>
          <a:ln cap="flat" cmpd="sng" w="28575">
            <a:solidFill>
              <a:schemeClr val="dk2"/>
            </a:solidFill>
            <a:prstDash val="dash"/>
            <a:round/>
            <a:headEnd len="med" w="med" type="none"/>
            <a:tailEnd len="med" w="med" type="none"/>
          </a:ln>
        </p:spPr>
      </p:cxnSp>
      <p:sp>
        <p:nvSpPr>
          <p:cNvPr id="1304" name="Google Shape;1304;p95"/>
          <p:cNvSpPr txBox="1"/>
          <p:nvPr/>
        </p:nvSpPr>
        <p:spPr>
          <a:xfrm>
            <a:off x="3486850" y="2663075"/>
            <a:ext cx="1902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i</a:t>
            </a:r>
            <a:endParaRPr i="1"/>
          </a:p>
        </p:txBody>
      </p:sp>
      <p:sp>
        <p:nvSpPr>
          <p:cNvPr id="1305" name="Google Shape;1305;p95"/>
          <p:cNvSpPr txBox="1"/>
          <p:nvPr/>
        </p:nvSpPr>
        <p:spPr>
          <a:xfrm>
            <a:off x="6266600" y="1288525"/>
            <a:ext cx="267600" cy="2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t>j</a:t>
            </a:r>
            <a:endParaRPr i="1"/>
          </a:p>
        </p:txBody>
      </p:sp>
      <p:graphicFrame>
        <p:nvGraphicFramePr>
          <p:cNvPr id="1306" name="Google Shape;1306;p95"/>
          <p:cNvGraphicFramePr/>
          <p:nvPr/>
        </p:nvGraphicFramePr>
        <p:xfrm>
          <a:off x="3743200" y="4131863"/>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P</a:t>
                      </a:r>
                      <a:r>
                        <a:rPr b="1" baseline="-25000" lang="en">
                          <a:latin typeface="Droid Sans"/>
                          <a:ea typeface="Droid Sans"/>
                          <a:cs typeface="Droid Sans"/>
                          <a:sym typeface="Droid Sans"/>
                        </a:rPr>
                        <a:t>4</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bl>
          </a:graphicData>
        </a:graphic>
      </p:graphicFrame>
      <p:graphicFrame>
        <p:nvGraphicFramePr>
          <p:cNvPr id="1307" name="Google Shape;1307;p95"/>
          <p:cNvGraphicFramePr/>
          <p:nvPr/>
        </p:nvGraphicFramePr>
        <p:xfrm>
          <a:off x="6435600" y="4131863"/>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P</a:t>
                      </a:r>
                      <a:r>
                        <a:rPr b="1" baseline="-25000" lang="en">
                          <a:latin typeface="Droid Sans"/>
                          <a:ea typeface="Droid Sans"/>
                          <a:cs typeface="Droid Sans"/>
                          <a:sym typeface="Droid Sans"/>
                        </a:rPr>
                        <a:t>5</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bl>
          </a:graphicData>
        </a:graphic>
      </p:graphicFrame>
      <p:graphicFrame>
        <p:nvGraphicFramePr>
          <p:cNvPr id="1308" name="Google Shape;1308;p95"/>
          <p:cNvGraphicFramePr/>
          <p:nvPr/>
        </p:nvGraphicFramePr>
        <p:xfrm>
          <a:off x="3714913" y="1584513"/>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P</a:t>
                      </a:r>
                      <a:r>
                        <a:rPr b="1" baseline="-25000" lang="en">
                          <a:latin typeface="Droid Sans"/>
                          <a:ea typeface="Droid Sans"/>
                          <a:cs typeface="Droid Sans"/>
                          <a:sym typeface="Droid Sans"/>
                        </a:rPr>
                        <a:t>2</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bl>
          </a:graphicData>
        </a:graphic>
      </p:graphicFrame>
      <p:graphicFrame>
        <p:nvGraphicFramePr>
          <p:cNvPr id="1309" name="Google Shape;1309;p95"/>
          <p:cNvGraphicFramePr/>
          <p:nvPr/>
        </p:nvGraphicFramePr>
        <p:xfrm>
          <a:off x="6435625" y="1584513"/>
          <a:ext cx="3000000" cy="3000000"/>
        </p:xfrm>
        <a:graphic>
          <a:graphicData uri="http://schemas.openxmlformats.org/drawingml/2006/table">
            <a:tbl>
              <a:tblPr>
                <a:noFill/>
                <a:tableStyleId>{1D4B8E77-8DC6-49F7-AA46-EE8F0AC8EC1D}</a:tableStyleId>
              </a:tblPr>
              <a:tblGrid>
                <a:gridCol w="402950"/>
                <a:gridCol w="402950"/>
                <a:gridCol w="402950"/>
                <a:gridCol w="402950"/>
                <a:gridCol w="402950"/>
                <a:gridCol w="402950"/>
              </a:tblGrid>
              <a:tr h="396200">
                <a:tc>
                  <a:txBody>
                    <a:bodyPr/>
                    <a:lstStyle/>
                    <a:p>
                      <a:pPr indent="0" lvl="0" marL="0" rtl="0" algn="ctr">
                        <a:spcBef>
                          <a:spcPts val="0"/>
                        </a:spcBef>
                        <a:spcAft>
                          <a:spcPts val="0"/>
                        </a:spcAft>
                        <a:buNone/>
                      </a:pPr>
                      <a:r>
                        <a:rPr b="1" lang="en">
                          <a:latin typeface="Droid Sans"/>
                          <a:ea typeface="Droid Sans"/>
                          <a:cs typeface="Droid Sans"/>
                          <a:sym typeface="Droid Sans"/>
                        </a:rPr>
                        <a:t>P</a:t>
                      </a:r>
                      <a:r>
                        <a:rPr b="1" baseline="-25000" lang="en">
                          <a:latin typeface="Droid Sans"/>
                          <a:ea typeface="Droid Sans"/>
                          <a:cs typeface="Droid Sans"/>
                          <a:sym typeface="Droid Sans"/>
                        </a:rPr>
                        <a:t>3</a:t>
                      </a:r>
                      <a:endParaRPr b="1" baseline="-25000">
                        <a:latin typeface="Droid Sans"/>
                        <a:ea typeface="Droid Sans"/>
                        <a:cs typeface="Droid Sans"/>
                        <a:sym typeface="Droid Sans"/>
                      </a:endParaRPr>
                    </a:p>
                  </a:txBody>
                  <a:tcPr marT="91425" marB="91425" marR="91425" marL="91425">
                    <a:solidFill>
                      <a:srgbClr val="CCCCCC"/>
                    </a:solidFill>
                  </a:tcPr>
                </a:tc>
                <a:tc>
                  <a:txBody>
                    <a:bodyPr/>
                    <a:lstStyle/>
                    <a:p>
                      <a:pPr indent="0" lvl="0" marL="0" rtl="0" algn="ctr">
                        <a:spcBef>
                          <a:spcPts val="0"/>
                        </a:spcBef>
                        <a:spcAft>
                          <a:spcPts val="0"/>
                        </a:spcAft>
                        <a:buNone/>
                      </a:pPr>
                      <a:r>
                        <a:rPr b="1" lang="en">
                          <a:latin typeface="Droid Sans"/>
                          <a:ea typeface="Droid Sans"/>
                          <a:cs typeface="Droid Sans"/>
                          <a:sym typeface="Droid Sans"/>
                        </a:rPr>
                        <a:t>V</a:t>
                      </a:r>
                      <a:r>
                        <a:rPr b="1" baseline="-25000" lang="en">
                          <a:latin typeface="Droid Sans"/>
                          <a:ea typeface="Droid Sans"/>
                          <a:cs typeface="Droid Sans"/>
                          <a:sym typeface="Droid Sans"/>
                        </a:rPr>
                        <a:t>1</a:t>
                      </a:r>
                      <a:endParaRPr b="1" baseline="-25000">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F3F3F3"/>
                    </a:solidFill>
                  </a:tcPr>
                </a:tc>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F3F3F3"/>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1</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r>
              <a:tr h="344075">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2</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3</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4</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r h="396200">
                <a:tc>
                  <a:txBody>
                    <a:bodyPr/>
                    <a:lstStyle/>
                    <a:p>
                      <a:pPr indent="0" lvl="0" marL="0" rtl="0" algn="ctr">
                        <a:spcBef>
                          <a:spcPts val="0"/>
                        </a:spcBef>
                        <a:spcAft>
                          <a:spcPts val="0"/>
                        </a:spcAft>
                        <a:buNone/>
                      </a:pPr>
                      <a:r>
                        <a:rPr b="1" lang="en">
                          <a:solidFill>
                            <a:schemeClr val="dk1"/>
                          </a:solidFill>
                          <a:latin typeface="Droid Sans"/>
                          <a:ea typeface="Droid Sans"/>
                          <a:cs typeface="Droid Sans"/>
                          <a:sym typeface="Droid Sans"/>
                        </a:rPr>
                        <a:t>V</a:t>
                      </a:r>
                      <a:r>
                        <a:rPr b="1" baseline="-25000" lang="en">
                          <a:solidFill>
                            <a:schemeClr val="dk1"/>
                          </a:solidFill>
                          <a:latin typeface="Droid Sans"/>
                          <a:ea typeface="Droid Sans"/>
                          <a:cs typeface="Droid Sans"/>
                          <a:sym typeface="Droid Sans"/>
                        </a:rPr>
                        <a:t>5</a:t>
                      </a:r>
                      <a:endParaRPr b="1">
                        <a:latin typeface="Droid Sans"/>
                        <a:ea typeface="Droid Sans"/>
                        <a:cs typeface="Droid Sans"/>
                        <a:sym typeface="Droid Sans"/>
                      </a:endParaRPr>
                    </a:p>
                  </a:txBody>
                  <a:tcPr marT="91425" marB="91425" marR="91425" marL="91425">
                    <a:solidFill>
                      <a:srgbClr val="EFEFE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FFFFFF"/>
                    </a:solidFill>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9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Warshall</a:t>
            </a:r>
            <a:endParaRPr>
              <a:solidFill>
                <a:srgbClr val="B7B7B7"/>
              </a:solidFill>
            </a:endParaRPr>
          </a:p>
        </p:txBody>
      </p:sp>
      <p:pic>
        <p:nvPicPr>
          <p:cNvPr id="1315" name="Google Shape;1315;p96"/>
          <p:cNvPicPr preferRelativeResize="0"/>
          <p:nvPr/>
        </p:nvPicPr>
        <p:blipFill rotWithShape="1">
          <a:blip r:embed="rId3">
            <a:alphaModFix/>
          </a:blip>
          <a:srcRect b="0" l="793" r="0" t="0"/>
          <a:stretch/>
        </p:blipFill>
        <p:spPr>
          <a:xfrm>
            <a:off x="638250" y="1252850"/>
            <a:ext cx="7991126" cy="55009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A graph can be directed or undirected:</a:t>
            </a:r>
            <a:endParaRPr i="1"/>
          </a:p>
        </p:txBody>
      </p:sp>
      <p:sp>
        <p:nvSpPr>
          <p:cNvPr id="97" name="Google Shape;97;p1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Concepts &amp; definitions</a:t>
            </a:r>
            <a:endParaRPr/>
          </a:p>
        </p:txBody>
      </p:sp>
      <p:pic>
        <p:nvPicPr>
          <p:cNvPr id="98" name="Google Shape;98;p16"/>
          <p:cNvPicPr preferRelativeResize="0"/>
          <p:nvPr/>
        </p:nvPicPr>
        <p:blipFill>
          <a:blip r:embed="rId3">
            <a:alphaModFix/>
          </a:blip>
          <a:stretch>
            <a:fillRect/>
          </a:stretch>
        </p:blipFill>
        <p:spPr>
          <a:xfrm>
            <a:off x="1163425" y="2568500"/>
            <a:ext cx="2836975" cy="2333650"/>
          </a:xfrm>
          <a:prstGeom prst="rect">
            <a:avLst/>
          </a:prstGeom>
          <a:noFill/>
          <a:ln>
            <a:noFill/>
          </a:ln>
        </p:spPr>
      </p:pic>
      <p:pic>
        <p:nvPicPr>
          <p:cNvPr id="99" name="Google Shape;99;p16"/>
          <p:cNvPicPr preferRelativeResize="0"/>
          <p:nvPr/>
        </p:nvPicPr>
        <p:blipFill>
          <a:blip r:embed="rId4">
            <a:alphaModFix/>
          </a:blip>
          <a:stretch>
            <a:fillRect/>
          </a:stretch>
        </p:blipFill>
        <p:spPr>
          <a:xfrm>
            <a:off x="4597526" y="2568500"/>
            <a:ext cx="2911990" cy="2333650"/>
          </a:xfrm>
          <a:prstGeom prst="rect">
            <a:avLst/>
          </a:prstGeom>
          <a:noFill/>
          <a:ln>
            <a:noFill/>
          </a:ln>
        </p:spPr>
      </p:pic>
      <p:sp>
        <p:nvSpPr>
          <p:cNvPr id="100" name="Google Shape;100;p16"/>
          <p:cNvSpPr txBox="1"/>
          <p:nvPr/>
        </p:nvSpPr>
        <p:spPr>
          <a:xfrm>
            <a:off x="1842050" y="5024600"/>
            <a:ext cx="1798800" cy="3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Undirected graph</a:t>
            </a:r>
            <a:endParaRPr b="1">
              <a:latin typeface="Droid Sans"/>
              <a:ea typeface="Droid Sans"/>
              <a:cs typeface="Droid Sans"/>
              <a:sym typeface="Droid Sans"/>
            </a:endParaRPr>
          </a:p>
        </p:txBody>
      </p:sp>
      <p:sp>
        <p:nvSpPr>
          <p:cNvPr id="101" name="Google Shape;101;p16"/>
          <p:cNvSpPr txBox="1"/>
          <p:nvPr/>
        </p:nvSpPr>
        <p:spPr>
          <a:xfrm>
            <a:off x="5154125" y="5024600"/>
            <a:ext cx="1798800" cy="3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roid Sans"/>
                <a:ea typeface="Droid Sans"/>
                <a:cs typeface="Droid Sans"/>
                <a:sym typeface="Droid Sans"/>
              </a:rPr>
              <a:t>Directed graph</a:t>
            </a:r>
            <a:endParaRPr b="1">
              <a:latin typeface="Droid Sans"/>
              <a:ea typeface="Droid Sans"/>
              <a:cs typeface="Droid Sans"/>
              <a:sym typeface="Droid Sans"/>
            </a:endParaRPr>
          </a:p>
        </p:txBody>
      </p:sp>
      <p:sp>
        <p:nvSpPr>
          <p:cNvPr id="102" name="Google Shape;102;p16"/>
          <p:cNvSpPr/>
          <p:nvPr/>
        </p:nvSpPr>
        <p:spPr>
          <a:xfrm>
            <a:off x="2187400" y="3333175"/>
            <a:ext cx="2837100" cy="804300"/>
          </a:xfrm>
          <a:prstGeom prst="wedgeRoundRectCallout">
            <a:avLst>
              <a:gd fmla="val 58732" name="adj1"/>
              <a:gd fmla="val 19890" name="adj2"/>
              <a:gd fmla="val 0" name="adj3"/>
            </a:avLst>
          </a:prstGeom>
          <a:solidFill>
            <a:srgbClr val="F3F3F3"/>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roid Sans"/>
                <a:ea typeface="Droid Sans"/>
                <a:cs typeface="Droid Sans"/>
                <a:sym typeface="Droid Sans"/>
              </a:rPr>
              <a:t>Indicates the direction of the relationship</a:t>
            </a:r>
            <a:endParaRPr sz="1800">
              <a:latin typeface="Droid Sans"/>
              <a:ea typeface="Droid Sans"/>
              <a:cs typeface="Droid Sans"/>
              <a:sym typeface="Droid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9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 undirected graph is used to model symmetrical relations between vertices of the graph. Any arc (v,w) of an undirected graph is the same as the arc of (w,v).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 common task is to determine if for any pair of vertices, there is a path that connects them, in other words, </a:t>
            </a:r>
            <a:r>
              <a:rPr b="1" lang="en">
                <a:solidFill>
                  <a:srgbClr val="FF0000"/>
                </a:solidFill>
              </a:rPr>
              <a:t>if it is a connected graph</a:t>
            </a:r>
            <a:endParaRPr b="1">
              <a:solidFill>
                <a:srgbClr val="FF0000"/>
              </a:solidFill>
            </a:endParaRPr>
          </a:p>
        </p:txBody>
      </p:sp>
      <p:sp>
        <p:nvSpPr>
          <p:cNvPr id="1321" name="Google Shape;1321;p9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Minimal spanning tree</a:t>
            </a:r>
            <a:endParaRPr>
              <a:solidFill>
                <a:srgbClr val="B7B7B7"/>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9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 minimal spanning tree is a subset of the graph that covers all vertices and which edges have a sum of the minimal weights</a:t>
            </a:r>
            <a:endParaRPr/>
          </a:p>
          <a:p>
            <a:pPr indent="-381000" lvl="1" marL="914400" rtl="0" algn="l">
              <a:spcBef>
                <a:spcPts val="0"/>
              </a:spcBef>
              <a:spcAft>
                <a:spcPts val="0"/>
              </a:spcAft>
              <a:buSzPts val="2400"/>
              <a:buChar char="◆"/>
            </a:pPr>
            <a:r>
              <a:rPr lang="en"/>
              <a:t>Applied on networks</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A </a:t>
            </a:r>
            <a:r>
              <a:rPr b="1" lang="en">
                <a:solidFill>
                  <a:srgbClr val="FF0000"/>
                </a:solidFill>
              </a:rPr>
              <a:t>tree </a:t>
            </a:r>
            <a:r>
              <a:rPr lang="en"/>
              <a:t>is a subset of the graph that is connected and has no cycles</a:t>
            </a:r>
            <a:endParaRPr/>
          </a:p>
          <a:p>
            <a:pPr indent="-381000" lvl="1" marL="914400" rtl="0" algn="l">
              <a:spcBef>
                <a:spcPts val="0"/>
              </a:spcBef>
              <a:spcAft>
                <a:spcPts val="0"/>
              </a:spcAft>
              <a:buSzPts val="2400"/>
              <a:buChar char="◆"/>
            </a:pPr>
            <a:r>
              <a:rPr lang="en"/>
              <a:t>If it has n vertices, then it has n-1 edges</a:t>
            </a:r>
            <a:endParaRPr/>
          </a:p>
          <a:p>
            <a:pPr indent="-381000" lvl="1" marL="914400" rtl="0" algn="l">
              <a:spcBef>
                <a:spcPts val="0"/>
              </a:spcBef>
              <a:spcAft>
                <a:spcPts val="0"/>
              </a:spcAft>
              <a:buSzPts val="2400"/>
              <a:buChar char="◆"/>
            </a:pPr>
            <a:r>
              <a:rPr lang="en"/>
              <a:t>There exists a unique path between any two vertices of a tree</a:t>
            </a:r>
            <a:endParaRPr/>
          </a:p>
          <a:p>
            <a:pPr indent="-381000" lvl="1" marL="914400" rtl="0" algn="l">
              <a:spcBef>
                <a:spcPts val="0"/>
              </a:spcBef>
              <a:spcAft>
                <a:spcPts val="0"/>
              </a:spcAft>
              <a:buSzPts val="2400"/>
              <a:buChar char="◆"/>
            </a:pPr>
            <a:r>
              <a:rPr lang="en"/>
              <a:t>If an edge is added it results in a cycle</a:t>
            </a:r>
            <a:endParaRPr/>
          </a:p>
        </p:txBody>
      </p:sp>
      <p:sp>
        <p:nvSpPr>
          <p:cNvPr id="1327" name="Google Shape;1327;p9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Minimal spanning tree</a:t>
            </a:r>
            <a:endParaRPr>
              <a:solidFill>
                <a:srgbClr val="B7B7B7"/>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9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If all vertices are on the tree, then it is a connected graph</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Clr>
                <a:schemeClr val="dk1"/>
              </a:buClr>
              <a:buSzPts val="3000"/>
              <a:buFont typeface="Droid Sans"/>
              <a:buChar char="➔"/>
            </a:pPr>
            <a:r>
              <a:rPr lang="en"/>
              <a:t>Given undirected graph, find the minimal spanning tree </a:t>
            </a:r>
            <a:endParaRPr/>
          </a:p>
        </p:txBody>
      </p:sp>
      <p:sp>
        <p:nvSpPr>
          <p:cNvPr id="1333" name="Google Shape;1333;p9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Minimal spanning tree</a:t>
            </a:r>
            <a:endParaRPr>
              <a:solidFill>
                <a:srgbClr val="B7B7B7"/>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0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Minimal spanning tree</a:t>
            </a:r>
            <a:endParaRPr>
              <a:solidFill>
                <a:srgbClr val="B7B7B7"/>
              </a:solidFill>
            </a:endParaRPr>
          </a:p>
        </p:txBody>
      </p:sp>
      <p:pic>
        <p:nvPicPr>
          <p:cNvPr id="1339" name="Google Shape;1339;p100"/>
          <p:cNvPicPr preferRelativeResize="0"/>
          <p:nvPr/>
        </p:nvPicPr>
        <p:blipFill>
          <a:blip r:embed="rId3">
            <a:alphaModFix/>
          </a:blip>
          <a:stretch>
            <a:fillRect/>
          </a:stretch>
        </p:blipFill>
        <p:spPr>
          <a:xfrm>
            <a:off x="1065325" y="1396038"/>
            <a:ext cx="7086600" cy="2143125"/>
          </a:xfrm>
          <a:prstGeom prst="rect">
            <a:avLst/>
          </a:prstGeom>
          <a:noFill/>
          <a:ln>
            <a:noFill/>
          </a:ln>
        </p:spPr>
      </p:pic>
      <p:pic>
        <p:nvPicPr>
          <p:cNvPr id="1340" name="Google Shape;1340;p100"/>
          <p:cNvPicPr preferRelativeResize="0"/>
          <p:nvPr/>
        </p:nvPicPr>
        <p:blipFill>
          <a:blip r:embed="rId4">
            <a:alphaModFix/>
          </a:blip>
          <a:stretch>
            <a:fillRect/>
          </a:stretch>
        </p:blipFill>
        <p:spPr>
          <a:xfrm>
            <a:off x="1300150" y="3539175"/>
            <a:ext cx="6543675" cy="29146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0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Minimal spanning tree</a:t>
            </a:r>
            <a:endParaRPr>
              <a:solidFill>
                <a:srgbClr val="B7B7B7"/>
              </a:solidFill>
            </a:endParaRPr>
          </a:p>
        </p:txBody>
      </p:sp>
      <p:pic>
        <p:nvPicPr>
          <p:cNvPr id="1346" name="Google Shape;1346;p101"/>
          <p:cNvPicPr preferRelativeResize="0"/>
          <p:nvPr/>
        </p:nvPicPr>
        <p:blipFill>
          <a:blip r:embed="rId3">
            <a:alphaModFix/>
          </a:blip>
          <a:stretch>
            <a:fillRect/>
          </a:stretch>
        </p:blipFill>
        <p:spPr>
          <a:xfrm>
            <a:off x="0" y="2293415"/>
            <a:ext cx="9143999" cy="2271169"/>
          </a:xfrm>
          <a:prstGeom prst="rect">
            <a:avLst/>
          </a:prstGeom>
          <a:noFill/>
          <a:ln>
            <a:noFill/>
          </a:ln>
        </p:spPr>
      </p:pic>
      <p:sp>
        <p:nvSpPr>
          <p:cNvPr id="1347" name="Google Shape;1347;p101"/>
          <p:cNvSpPr/>
          <p:nvPr/>
        </p:nvSpPr>
        <p:spPr>
          <a:xfrm>
            <a:off x="2165100" y="1443025"/>
            <a:ext cx="3512400" cy="668700"/>
          </a:xfrm>
          <a:prstGeom prst="wedgeRoundRectCallout">
            <a:avLst>
              <a:gd fmla="val 20692" name="adj1"/>
              <a:gd fmla="val 98822"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The same graph can have several spanning trees, but not all are the minimum</a:t>
            </a:r>
            <a:endParaRPr sz="18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0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Minimal spanning tree</a:t>
            </a:r>
            <a:endParaRPr>
              <a:solidFill>
                <a:srgbClr val="B7B7B7"/>
              </a:solidFill>
            </a:endParaRPr>
          </a:p>
        </p:txBody>
      </p:sp>
      <p:sp>
        <p:nvSpPr>
          <p:cNvPr id="1353" name="Google Shape;1353;p10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How to do this?</a:t>
            </a:r>
            <a:endParaRPr/>
          </a:p>
          <a:p>
            <a:pPr indent="-381000" lvl="1" marL="914400" rtl="0" algn="l">
              <a:spcBef>
                <a:spcPts val="0"/>
              </a:spcBef>
              <a:spcAft>
                <a:spcPts val="0"/>
              </a:spcAft>
              <a:buSzPts val="2400"/>
              <a:buChar char="◆"/>
            </a:pPr>
            <a:r>
              <a:rPr lang="en"/>
              <a:t>Prim algorithm</a:t>
            </a:r>
            <a:endParaRPr/>
          </a:p>
          <a:p>
            <a:pPr indent="-381000" lvl="1" marL="914400" rtl="0" algn="l">
              <a:spcBef>
                <a:spcPts val="0"/>
              </a:spcBef>
              <a:spcAft>
                <a:spcPts val="0"/>
              </a:spcAft>
              <a:buSzPts val="2400"/>
              <a:buChar char="◆"/>
            </a:pPr>
            <a:r>
              <a:rPr lang="en"/>
              <a:t>Kruskal algorithm</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0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Grows the tree in successive stages. In each stage, one node is picked as the root, and we add an edge and the associated vertex to the tree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At any point we have a set of vertices that have been already included in the tree.</a:t>
            </a:r>
            <a:endParaRPr/>
          </a:p>
        </p:txBody>
      </p:sp>
      <p:sp>
        <p:nvSpPr>
          <p:cNvPr id="1359" name="Google Shape;1359;p10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Prim</a:t>
            </a:r>
            <a:endParaRPr>
              <a:solidFill>
                <a:srgbClr val="B7B7B7"/>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0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 algorithm finds a new vertex to add to the tree by choosing the edge (u,v) such as the cost of (u,v) is the smallest among all edges where u is in the tree and v not</a:t>
            </a:r>
            <a:endParaRPr/>
          </a:p>
        </p:txBody>
      </p:sp>
      <p:sp>
        <p:nvSpPr>
          <p:cNvPr id="1365" name="Google Shape;1365;p10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Prim</a:t>
            </a:r>
            <a:endParaRPr>
              <a:solidFill>
                <a:srgbClr val="B7B7B7"/>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0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Prim</a:t>
            </a:r>
            <a:endParaRPr>
              <a:solidFill>
                <a:srgbClr val="B7B7B7"/>
              </a:solidFill>
            </a:endParaRPr>
          </a:p>
        </p:txBody>
      </p:sp>
      <p:pic>
        <p:nvPicPr>
          <p:cNvPr id="1371" name="Google Shape;1371;p105"/>
          <p:cNvPicPr preferRelativeResize="0"/>
          <p:nvPr/>
        </p:nvPicPr>
        <p:blipFill rotWithShape="1">
          <a:blip r:embed="rId3">
            <a:alphaModFix/>
          </a:blip>
          <a:srcRect b="0" l="7657" r="11820" t="0"/>
          <a:stretch/>
        </p:blipFill>
        <p:spPr>
          <a:xfrm>
            <a:off x="164650" y="1395250"/>
            <a:ext cx="4300350" cy="2779600"/>
          </a:xfrm>
          <a:prstGeom prst="rect">
            <a:avLst/>
          </a:prstGeom>
          <a:noFill/>
          <a:ln>
            <a:noFill/>
          </a:ln>
        </p:spPr>
      </p:pic>
      <p:cxnSp>
        <p:nvCxnSpPr>
          <p:cNvPr id="1372" name="Google Shape;1372;p105"/>
          <p:cNvCxnSpPr/>
          <p:nvPr/>
        </p:nvCxnSpPr>
        <p:spPr>
          <a:xfrm>
            <a:off x="4487400" y="1462650"/>
            <a:ext cx="0" cy="5124000"/>
          </a:xfrm>
          <a:prstGeom prst="straightConnector1">
            <a:avLst/>
          </a:prstGeom>
          <a:noFill/>
          <a:ln cap="flat" cmpd="sng" w="19050">
            <a:solidFill>
              <a:schemeClr val="dk2"/>
            </a:solidFill>
            <a:prstDash val="dash"/>
            <a:round/>
            <a:headEnd len="med" w="med" type="none"/>
            <a:tailEnd len="med" w="med" type="none"/>
          </a:ln>
        </p:spPr>
      </p:cxnSp>
      <p:pic>
        <p:nvPicPr>
          <p:cNvPr id="1373" name="Google Shape;1373;p105"/>
          <p:cNvPicPr preferRelativeResize="0"/>
          <p:nvPr/>
        </p:nvPicPr>
        <p:blipFill>
          <a:blip r:embed="rId4">
            <a:alphaModFix/>
          </a:blip>
          <a:stretch>
            <a:fillRect/>
          </a:stretch>
        </p:blipFill>
        <p:spPr>
          <a:xfrm>
            <a:off x="5919225" y="2443550"/>
            <a:ext cx="2152650" cy="2362200"/>
          </a:xfrm>
          <a:prstGeom prst="rect">
            <a:avLst/>
          </a:prstGeom>
          <a:noFill/>
          <a:ln>
            <a:noFill/>
          </a:ln>
        </p:spPr>
      </p:pic>
      <p:sp>
        <p:nvSpPr>
          <p:cNvPr id="1374" name="Google Shape;1374;p105"/>
          <p:cNvSpPr/>
          <p:nvPr/>
        </p:nvSpPr>
        <p:spPr>
          <a:xfrm>
            <a:off x="4891625" y="1599200"/>
            <a:ext cx="3512400" cy="668700"/>
          </a:xfrm>
          <a:prstGeom prst="wedgeRoundRectCallout">
            <a:avLst>
              <a:gd fmla="val 20692" name="adj1"/>
              <a:gd fmla="val 98822" name="adj2"/>
              <a:gd fmla="val 0" name="adj3"/>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roid Sans"/>
                <a:ea typeface="Droid Sans"/>
                <a:cs typeface="Droid Sans"/>
                <a:sym typeface="Droid Sans"/>
              </a:rPr>
              <a:t>Minimum weight connecting to a known node</a:t>
            </a:r>
            <a:endParaRPr sz="18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0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Graph algorithms</a:t>
            </a:r>
            <a:endParaRPr sz="2400"/>
          </a:p>
          <a:p>
            <a:pPr indent="0" lvl="0" marL="0" rtl="0" algn="l">
              <a:spcBef>
                <a:spcPts val="0"/>
              </a:spcBef>
              <a:spcAft>
                <a:spcPts val="0"/>
              </a:spcAft>
              <a:buNone/>
            </a:pPr>
            <a:r>
              <a:rPr lang="en">
                <a:solidFill>
                  <a:srgbClr val="B7B7B7"/>
                </a:solidFill>
              </a:rPr>
              <a:t>Prim</a:t>
            </a:r>
            <a:endParaRPr>
              <a:solidFill>
                <a:srgbClr val="B7B7B7"/>
              </a:solidFill>
            </a:endParaRPr>
          </a:p>
        </p:txBody>
      </p:sp>
      <p:pic>
        <p:nvPicPr>
          <p:cNvPr id="1380" name="Google Shape;1380;p106"/>
          <p:cNvPicPr preferRelativeResize="0"/>
          <p:nvPr/>
        </p:nvPicPr>
        <p:blipFill rotWithShape="1">
          <a:blip r:embed="rId3">
            <a:alphaModFix/>
          </a:blip>
          <a:srcRect b="0" l="7657" r="11820" t="0"/>
          <a:stretch/>
        </p:blipFill>
        <p:spPr>
          <a:xfrm>
            <a:off x="164650" y="1395250"/>
            <a:ext cx="4300350" cy="2779600"/>
          </a:xfrm>
          <a:prstGeom prst="rect">
            <a:avLst/>
          </a:prstGeom>
          <a:noFill/>
          <a:ln>
            <a:noFill/>
          </a:ln>
        </p:spPr>
      </p:pic>
      <p:cxnSp>
        <p:nvCxnSpPr>
          <p:cNvPr id="1381" name="Google Shape;1381;p106"/>
          <p:cNvCxnSpPr/>
          <p:nvPr/>
        </p:nvCxnSpPr>
        <p:spPr>
          <a:xfrm>
            <a:off x="4487400" y="1462650"/>
            <a:ext cx="0" cy="5124000"/>
          </a:xfrm>
          <a:prstGeom prst="straightConnector1">
            <a:avLst/>
          </a:prstGeom>
          <a:noFill/>
          <a:ln cap="flat" cmpd="sng" w="19050">
            <a:solidFill>
              <a:schemeClr val="dk2"/>
            </a:solidFill>
            <a:prstDash val="dash"/>
            <a:round/>
            <a:headEnd len="med" w="med" type="none"/>
            <a:tailEnd len="med" w="med" type="none"/>
          </a:ln>
        </p:spPr>
      </p:cxnSp>
      <p:pic>
        <p:nvPicPr>
          <p:cNvPr id="1382" name="Google Shape;1382;p106"/>
          <p:cNvPicPr preferRelativeResize="0"/>
          <p:nvPr/>
        </p:nvPicPr>
        <p:blipFill>
          <a:blip r:embed="rId4">
            <a:alphaModFix/>
          </a:blip>
          <a:stretch>
            <a:fillRect/>
          </a:stretch>
        </p:blipFill>
        <p:spPr>
          <a:xfrm>
            <a:off x="5744875" y="1538850"/>
            <a:ext cx="2152650" cy="2362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